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6" r:id="rId3"/>
    <p:sldId id="257" r:id="rId4"/>
    <p:sldId id="258" r:id="rId5"/>
    <p:sldId id="267" r:id="rId6"/>
    <p:sldId id="261" r:id="rId7"/>
    <p:sldId id="268" r:id="rId8"/>
    <p:sldId id="262" r:id="rId9"/>
    <p:sldId id="264" r:id="rId10"/>
    <p:sldId id="265" r:id="rId11"/>
    <p:sldId id="266" r:id="rId12"/>
    <p:sldId id="26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90" autoAdjust="0"/>
    <p:restoredTop sz="94660"/>
  </p:normalViewPr>
  <p:slideViewPr>
    <p:cSldViewPr snapToGrid="0">
      <p:cViewPr varScale="1">
        <p:scale>
          <a:sx n="56" d="100"/>
          <a:sy n="56" d="100"/>
        </p:scale>
        <p:origin x="52" y="11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76F0C-3DE4-C3F2-7DFC-4C63463A857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1D5141E-EA23-2004-D5C2-10DB62A1F0F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7BD502E-6EFD-A9EE-0071-7F30FD390FB4}"/>
              </a:ext>
            </a:extLst>
          </p:cNvPr>
          <p:cNvSpPr>
            <a:spLocks noGrp="1"/>
          </p:cNvSpPr>
          <p:nvPr>
            <p:ph type="dt" sz="half" idx="10"/>
          </p:nvPr>
        </p:nvSpPr>
        <p:spPr/>
        <p:txBody>
          <a:bodyPr/>
          <a:lstStyle/>
          <a:p>
            <a:fld id="{33CB7310-AF80-49BF-BA58-7623A563CA8A}" type="datetimeFigureOut">
              <a:rPr lang="en-US" smtClean="0"/>
              <a:t>1/5/2026</a:t>
            </a:fld>
            <a:endParaRPr lang="en-US"/>
          </a:p>
        </p:txBody>
      </p:sp>
      <p:sp>
        <p:nvSpPr>
          <p:cNvPr id="5" name="Footer Placeholder 4">
            <a:extLst>
              <a:ext uri="{FF2B5EF4-FFF2-40B4-BE49-F238E27FC236}">
                <a16:creationId xmlns:a16="http://schemas.microsoft.com/office/drawing/2014/main" id="{94D94816-6A69-E4A3-2D4C-89C1D3F096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F0660B-1139-DE63-C2E9-5F30B20BE803}"/>
              </a:ext>
            </a:extLst>
          </p:cNvPr>
          <p:cNvSpPr>
            <a:spLocks noGrp="1"/>
          </p:cNvSpPr>
          <p:nvPr>
            <p:ph type="sldNum" sz="quarter" idx="12"/>
          </p:nvPr>
        </p:nvSpPr>
        <p:spPr/>
        <p:txBody>
          <a:bodyPr/>
          <a:lstStyle/>
          <a:p>
            <a:fld id="{B56CE4B3-9831-4EDF-9B61-BF8D27BF3E97}" type="slidenum">
              <a:rPr lang="en-US" smtClean="0"/>
              <a:t>‹#›</a:t>
            </a:fld>
            <a:endParaRPr lang="en-US"/>
          </a:p>
        </p:txBody>
      </p:sp>
    </p:spTree>
    <p:extLst>
      <p:ext uri="{BB962C8B-B14F-4D97-AF65-F5344CB8AC3E}">
        <p14:creationId xmlns:p14="http://schemas.microsoft.com/office/powerpoint/2010/main" val="2869567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17DFC-1B2B-E723-0934-5FE9FB41F9A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A0CE022-7229-BC7C-7824-73DA6EFD65E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3F7429-8AAC-2E0A-0656-635D9467838C}"/>
              </a:ext>
            </a:extLst>
          </p:cNvPr>
          <p:cNvSpPr>
            <a:spLocks noGrp="1"/>
          </p:cNvSpPr>
          <p:nvPr>
            <p:ph type="dt" sz="half" idx="10"/>
          </p:nvPr>
        </p:nvSpPr>
        <p:spPr/>
        <p:txBody>
          <a:bodyPr/>
          <a:lstStyle/>
          <a:p>
            <a:fld id="{33CB7310-AF80-49BF-BA58-7623A563CA8A}" type="datetimeFigureOut">
              <a:rPr lang="en-US" smtClean="0"/>
              <a:t>1/5/2026</a:t>
            </a:fld>
            <a:endParaRPr lang="en-US"/>
          </a:p>
        </p:txBody>
      </p:sp>
      <p:sp>
        <p:nvSpPr>
          <p:cNvPr id="5" name="Footer Placeholder 4">
            <a:extLst>
              <a:ext uri="{FF2B5EF4-FFF2-40B4-BE49-F238E27FC236}">
                <a16:creationId xmlns:a16="http://schemas.microsoft.com/office/drawing/2014/main" id="{D0760A14-D0C2-F041-FD21-56B80686F9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B32D3F-949E-770F-B435-F0B241BAE678}"/>
              </a:ext>
            </a:extLst>
          </p:cNvPr>
          <p:cNvSpPr>
            <a:spLocks noGrp="1"/>
          </p:cNvSpPr>
          <p:nvPr>
            <p:ph type="sldNum" sz="quarter" idx="12"/>
          </p:nvPr>
        </p:nvSpPr>
        <p:spPr/>
        <p:txBody>
          <a:bodyPr/>
          <a:lstStyle/>
          <a:p>
            <a:fld id="{B56CE4B3-9831-4EDF-9B61-BF8D27BF3E97}" type="slidenum">
              <a:rPr lang="en-US" smtClean="0"/>
              <a:t>‹#›</a:t>
            </a:fld>
            <a:endParaRPr lang="en-US"/>
          </a:p>
        </p:txBody>
      </p:sp>
    </p:spTree>
    <p:extLst>
      <p:ext uri="{BB962C8B-B14F-4D97-AF65-F5344CB8AC3E}">
        <p14:creationId xmlns:p14="http://schemas.microsoft.com/office/powerpoint/2010/main" val="5111827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A67EB48-6CFD-33DC-EAFA-360B5F639B2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D62C569-C625-EF8B-1ABB-803D3CFDAED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A0354D-F0F8-D012-FE8C-094BF30C7F5C}"/>
              </a:ext>
            </a:extLst>
          </p:cNvPr>
          <p:cNvSpPr>
            <a:spLocks noGrp="1"/>
          </p:cNvSpPr>
          <p:nvPr>
            <p:ph type="dt" sz="half" idx="10"/>
          </p:nvPr>
        </p:nvSpPr>
        <p:spPr/>
        <p:txBody>
          <a:bodyPr/>
          <a:lstStyle/>
          <a:p>
            <a:fld id="{33CB7310-AF80-49BF-BA58-7623A563CA8A}" type="datetimeFigureOut">
              <a:rPr lang="en-US" smtClean="0"/>
              <a:t>1/5/2026</a:t>
            </a:fld>
            <a:endParaRPr lang="en-US"/>
          </a:p>
        </p:txBody>
      </p:sp>
      <p:sp>
        <p:nvSpPr>
          <p:cNvPr id="5" name="Footer Placeholder 4">
            <a:extLst>
              <a:ext uri="{FF2B5EF4-FFF2-40B4-BE49-F238E27FC236}">
                <a16:creationId xmlns:a16="http://schemas.microsoft.com/office/drawing/2014/main" id="{0794DF83-5B3A-1813-11AA-B58D951DD6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6786BF-7272-980C-66E5-51BF134B3859}"/>
              </a:ext>
            </a:extLst>
          </p:cNvPr>
          <p:cNvSpPr>
            <a:spLocks noGrp="1"/>
          </p:cNvSpPr>
          <p:nvPr>
            <p:ph type="sldNum" sz="quarter" idx="12"/>
          </p:nvPr>
        </p:nvSpPr>
        <p:spPr/>
        <p:txBody>
          <a:bodyPr/>
          <a:lstStyle/>
          <a:p>
            <a:fld id="{B56CE4B3-9831-4EDF-9B61-BF8D27BF3E97}" type="slidenum">
              <a:rPr lang="en-US" smtClean="0"/>
              <a:t>‹#›</a:t>
            </a:fld>
            <a:endParaRPr lang="en-US"/>
          </a:p>
        </p:txBody>
      </p:sp>
    </p:spTree>
    <p:extLst>
      <p:ext uri="{BB962C8B-B14F-4D97-AF65-F5344CB8AC3E}">
        <p14:creationId xmlns:p14="http://schemas.microsoft.com/office/powerpoint/2010/main" val="1372000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A372A-392E-EDE3-8DE4-490D6B9A439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D1C6E95-465B-C092-4F10-C2C33684F55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2EB867-BDBC-C859-B35A-18BFA7B72F23}"/>
              </a:ext>
            </a:extLst>
          </p:cNvPr>
          <p:cNvSpPr>
            <a:spLocks noGrp="1"/>
          </p:cNvSpPr>
          <p:nvPr>
            <p:ph type="dt" sz="half" idx="10"/>
          </p:nvPr>
        </p:nvSpPr>
        <p:spPr/>
        <p:txBody>
          <a:bodyPr/>
          <a:lstStyle/>
          <a:p>
            <a:fld id="{33CB7310-AF80-49BF-BA58-7623A563CA8A}" type="datetimeFigureOut">
              <a:rPr lang="en-US" smtClean="0"/>
              <a:t>1/5/2026</a:t>
            </a:fld>
            <a:endParaRPr lang="en-US"/>
          </a:p>
        </p:txBody>
      </p:sp>
      <p:sp>
        <p:nvSpPr>
          <p:cNvPr id="5" name="Footer Placeholder 4">
            <a:extLst>
              <a:ext uri="{FF2B5EF4-FFF2-40B4-BE49-F238E27FC236}">
                <a16:creationId xmlns:a16="http://schemas.microsoft.com/office/drawing/2014/main" id="{2BF99D75-88CF-4F42-7E73-92367BCD3E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4AA69C-CA3C-BB19-68AD-50DBB340DC0C}"/>
              </a:ext>
            </a:extLst>
          </p:cNvPr>
          <p:cNvSpPr>
            <a:spLocks noGrp="1"/>
          </p:cNvSpPr>
          <p:nvPr>
            <p:ph type="sldNum" sz="quarter" idx="12"/>
          </p:nvPr>
        </p:nvSpPr>
        <p:spPr/>
        <p:txBody>
          <a:bodyPr/>
          <a:lstStyle/>
          <a:p>
            <a:fld id="{B56CE4B3-9831-4EDF-9B61-BF8D27BF3E97}" type="slidenum">
              <a:rPr lang="en-US" smtClean="0"/>
              <a:t>‹#›</a:t>
            </a:fld>
            <a:endParaRPr lang="en-US"/>
          </a:p>
        </p:txBody>
      </p:sp>
    </p:spTree>
    <p:extLst>
      <p:ext uri="{BB962C8B-B14F-4D97-AF65-F5344CB8AC3E}">
        <p14:creationId xmlns:p14="http://schemas.microsoft.com/office/powerpoint/2010/main" val="3639428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B3FB0-CDF2-0577-A92B-CDEB69F0F01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DF19D69-68DB-ACBB-8DA0-0FAB3E4FCBC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4FFA9CF-2DBA-975F-A22E-890D9C24FE27}"/>
              </a:ext>
            </a:extLst>
          </p:cNvPr>
          <p:cNvSpPr>
            <a:spLocks noGrp="1"/>
          </p:cNvSpPr>
          <p:nvPr>
            <p:ph type="dt" sz="half" idx="10"/>
          </p:nvPr>
        </p:nvSpPr>
        <p:spPr/>
        <p:txBody>
          <a:bodyPr/>
          <a:lstStyle/>
          <a:p>
            <a:fld id="{33CB7310-AF80-49BF-BA58-7623A563CA8A}" type="datetimeFigureOut">
              <a:rPr lang="en-US" smtClean="0"/>
              <a:t>1/5/2026</a:t>
            </a:fld>
            <a:endParaRPr lang="en-US"/>
          </a:p>
        </p:txBody>
      </p:sp>
      <p:sp>
        <p:nvSpPr>
          <p:cNvPr id="5" name="Footer Placeholder 4">
            <a:extLst>
              <a:ext uri="{FF2B5EF4-FFF2-40B4-BE49-F238E27FC236}">
                <a16:creationId xmlns:a16="http://schemas.microsoft.com/office/drawing/2014/main" id="{3B084433-65C5-FE47-3592-21ECFF6F9B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602415-2A2D-8A2E-AEE8-F322875CD90E}"/>
              </a:ext>
            </a:extLst>
          </p:cNvPr>
          <p:cNvSpPr>
            <a:spLocks noGrp="1"/>
          </p:cNvSpPr>
          <p:nvPr>
            <p:ph type="sldNum" sz="quarter" idx="12"/>
          </p:nvPr>
        </p:nvSpPr>
        <p:spPr/>
        <p:txBody>
          <a:bodyPr/>
          <a:lstStyle/>
          <a:p>
            <a:fld id="{B56CE4B3-9831-4EDF-9B61-BF8D27BF3E97}" type="slidenum">
              <a:rPr lang="en-US" smtClean="0"/>
              <a:t>‹#›</a:t>
            </a:fld>
            <a:endParaRPr lang="en-US"/>
          </a:p>
        </p:txBody>
      </p:sp>
    </p:spTree>
    <p:extLst>
      <p:ext uri="{BB962C8B-B14F-4D97-AF65-F5344CB8AC3E}">
        <p14:creationId xmlns:p14="http://schemas.microsoft.com/office/powerpoint/2010/main" val="4169723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9AFB6-3968-337E-6C8F-C0D93F96D6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8318D01-7317-D91F-87B4-57C9B40AF6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7C5499C-8E4C-08EA-D30A-D3E6254565C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C9E88B5-1BA9-60A1-CE4C-3EAE4B3B1F4C}"/>
              </a:ext>
            </a:extLst>
          </p:cNvPr>
          <p:cNvSpPr>
            <a:spLocks noGrp="1"/>
          </p:cNvSpPr>
          <p:nvPr>
            <p:ph type="dt" sz="half" idx="10"/>
          </p:nvPr>
        </p:nvSpPr>
        <p:spPr/>
        <p:txBody>
          <a:bodyPr/>
          <a:lstStyle/>
          <a:p>
            <a:fld id="{33CB7310-AF80-49BF-BA58-7623A563CA8A}" type="datetimeFigureOut">
              <a:rPr lang="en-US" smtClean="0"/>
              <a:t>1/5/2026</a:t>
            </a:fld>
            <a:endParaRPr lang="en-US"/>
          </a:p>
        </p:txBody>
      </p:sp>
      <p:sp>
        <p:nvSpPr>
          <p:cNvPr id="6" name="Footer Placeholder 5">
            <a:extLst>
              <a:ext uri="{FF2B5EF4-FFF2-40B4-BE49-F238E27FC236}">
                <a16:creationId xmlns:a16="http://schemas.microsoft.com/office/drawing/2014/main" id="{CA29F73B-9091-1E4F-1920-900A1C9932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3DC8E26-88B0-0D72-B404-AF6634095DBD}"/>
              </a:ext>
            </a:extLst>
          </p:cNvPr>
          <p:cNvSpPr>
            <a:spLocks noGrp="1"/>
          </p:cNvSpPr>
          <p:nvPr>
            <p:ph type="sldNum" sz="quarter" idx="12"/>
          </p:nvPr>
        </p:nvSpPr>
        <p:spPr/>
        <p:txBody>
          <a:bodyPr/>
          <a:lstStyle/>
          <a:p>
            <a:fld id="{B56CE4B3-9831-4EDF-9B61-BF8D27BF3E97}" type="slidenum">
              <a:rPr lang="en-US" smtClean="0"/>
              <a:t>‹#›</a:t>
            </a:fld>
            <a:endParaRPr lang="en-US"/>
          </a:p>
        </p:txBody>
      </p:sp>
    </p:spTree>
    <p:extLst>
      <p:ext uri="{BB962C8B-B14F-4D97-AF65-F5344CB8AC3E}">
        <p14:creationId xmlns:p14="http://schemas.microsoft.com/office/powerpoint/2010/main" val="966065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E7A49-CBA2-C61E-6367-A10CF16B768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1CBD16D-A0F5-ED38-C394-94C32D2355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8FE4353-4FA8-03DE-3F78-D4F513D1FDD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F058D3D-1351-9234-70A7-E0C72E22F1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B09EDDC-9D10-BC71-BAE5-8010758BA29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DFC1548-90B9-1C79-CF30-3AB2E506D14D}"/>
              </a:ext>
            </a:extLst>
          </p:cNvPr>
          <p:cNvSpPr>
            <a:spLocks noGrp="1"/>
          </p:cNvSpPr>
          <p:nvPr>
            <p:ph type="dt" sz="half" idx="10"/>
          </p:nvPr>
        </p:nvSpPr>
        <p:spPr/>
        <p:txBody>
          <a:bodyPr/>
          <a:lstStyle/>
          <a:p>
            <a:fld id="{33CB7310-AF80-49BF-BA58-7623A563CA8A}" type="datetimeFigureOut">
              <a:rPr lang="en-US" smtClean="0"/>
              <a:t>1/5/2026</a:t>
            </a:fld>
            <a:endParaRPr lang="en-US"/>
          </a:p>
        </p:txBody>
      </p:sp>
      <p:sp>
        <p:nvSpPr>
          <p:cNvPr id="8" name="Footer Placeholder 7">
            <a:extLst>
              <a:ext uri="{FF2B5EF4-FFF2-40B4-BE49-F238E27FC236}">
                <a16:creationId xmlns:a16="http://schemas.microsoft.com/office/drawing/2014/main" id="{9E2A7461-142C-8FF0-77E7-CC89FD7025B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0AA36D2-46A6-AACC-1754-41B8233E3225}"/>
              </a:ext>
            </a:extLst>
          </p:cNvPr>
          <p:cNvSpPr>
            <a:spLocks noGrp="1"/>
          </p:cNvSpPr>
          <p:nvPr>
            <p:ph type="sldNum" sz="quarter" idx="12"/>
          </p:nvPr>
        </p:nvSpPr>
        <p:spPr/>
        <p:txBody>
          <a:bodyPr/>
          <a:lstStyle/>
          <a:p>
            <a:fld id="{B56CE4B3-9831-4EDF-9B61-BF8D27BF3E97}" type="slidenum">
              <a:rPr lang="en-US" smtClean="0"/>
              <a:t>‹#›</a:t>
            </a:fld>
            <a:endParaRPr lang="en-US"/>
          </a:p>
        </p:txBody>
      </p:sp>
    </p:spTree>
    <p:extLst>
      <p:ext uri="{BB962C8B-B14F-4D97-AF65-F5344CB8AC3E}">
        <p14:creationId xmlns:p14="http://schemas.microsoft.com/office/powerpoint/2010/main" val="1221470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49EF6-9CD5-67A7-BA25-4412C8FC591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1644627-AD28-1A7F-C2DF-50988420B1D2}"/>
              </a:ext>
            </a:extLst>
          </p:cNvPr>
          <p:cNvSpPr>
            <a:spLocks noGrp="1"/>
          </p:cNvSpPr>
          <p:nvPr>
            <p:ph type="dt" sz="half" idx="10"/>
          </p:nvPr>
        </p:nvSpPr>
        <p:spPr/>
        <p:txBody>
          <a:bodyPr/>
          <a:lstStyle/>
          <a:p>
            <a:fld id="{33CB7310-AF80-49BF-BA58-7623A563CA8A}" type="datetimeFigureOut">
              <a:rPr lang="en-US" smtClean="0"/>
              <a:t>1/5/2026</a:t>
            </a:fld>
            <a:endParaRPr lang="en-US"/>
          </a:p>
        </p:txBody>
      </p:sp>
      <p:sp>
        <p:nvSpPr>
          <p:cNvPr id="4" name="Footer Placeholder 3">
            <a:extLst>
              <a:ext uri="{FF2B5EF4-FFF2-40B4-BE49-F238E27FC236}">
                <a16:creationId xmlns:a16="http://schemas.microsoft.com/office/drawing/2014/main" id="{E05A774F-4AA0-FD46-0A03-67ED8C8A0C8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77337CF-E562-2C9D-C9DF-D094FCE8E396}"/>
              </a:ext>
            </a:extLst>
          </p:cNvPr>
          <p:cNvSpPr>
            <a:spLocks noGrp="1"/>
          </p:cNvSpPr>
          <p:nvPr>
            <p:ph type="sldNum" sz="quarter" idx="12"/>
          </p:nvPr>
        </p:nvSpPr>
        <p:spPr/>
        <p:txBody>
          <a:bodyPr/>
          <a:lstStyle/>
          <a:p>
            <a:fld id="{B56CE4B3-9831-4EDF-9B61-BF8D27BF3E97}" type="slidenum">
              <a:rPr lang="en-US" smtClean="0"/>
              <a:t>‹#›</a:t>
            </a:fld>
            <a:endParaRPr lang="en-US"/>
          </a:p>
        </p:txBody>
      </p:sp>
    </p:spTree>
    <p:extLst>
      <p:ext uri="{BB962C8B-B14F-4D97-AF65-F5344CB8AC3E}">
        <p14:creationId xmlns:p14="http://schemas.microsoft.com/office/powerpoint/2010/main" val="3145627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2E76A40-611B-0EE8-F6C1-E5C768BCA9EC}"/>
              </a:ext>
            </a:extLst>
          </p:cNvPr>
          <p:cNvSpPr>
            <a:spLocks noGrp="1"/>
          </p:cNvSpPr>
          <p:nvPr>
            <p:ph type="dt" sz="half" idx="10"/>
          </p:nvPr>
        </p:nvSpPr>
        <p:spPr/>
        <p:txBody>
          <a:bodyPr/>
          <a:lstStyle/>
          <a:p>
            <a:fld id="{33CB7310-AF80-49BF-BA58-7623A563CA8A}" type="datetimeFigureOut">
              <a:rPr lang="en-US" smtClean="0"/>
              <a:t>1/5/2026</a:t>
            </a:fld>
            <a:endParaRPr lang="en-US"/>
          </a:p>
        </p:txBody>
      </p:sp>
      <p:sp>
        <p:nvSpPr>
          <p:cNvPr id="3" name="Footer Placeholder 2">
            <a:extLst>
              <a:ext uri="{FF2B5EF4-FFF2-40B4-BE49-F238E27FC236}">
                <a16:creationId xmlns:a16="http://schemas.microsoft.com/office/drawing/2014/main" id="{AA2993CC-62E9-3B74-A689-AC77225F9E7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4BC4E77-9B39-CDC1-65BE-2046A1FC642B}"/>
              </a:ext>
            </a:extLst>
          </p:cNvPr>
          <p:cNvSpPr>
            <a:spLocks noGrp="1"/>
          </p:cNvSpPr>
          <p:nvPr>
            <p:ph type="sldNum" sz="quarter" idx="12"/>
          </p:nvPr>
        </p:nvSpPr>
        <p:spPr/>
        <p:txBody>
          <a:bodyPr/>
          <a:lstStyle/>
          <a:p>
            <a:fld id="{B56CE4B3-9831-4EDF-9B61-BF8D27BF3E97}" type="slidenum">
              <a:rPr lang="en-US" smtClean="0"/>
              <a:t>‹#›</a:t>
            </a:fld>
            <a:endParaRPr lang="en-US"/>
          </a:p>
        </p:txBody>
      </p:sp>
    </p:spTree>
    <p:extLst>
      <p:ext uri="{BB962C8B-B14F-4D97-AF65-F5344CB8AC3E}">
        <p14:creationId xmlns:p14="http://schemas.microsoft.com/office/powerpoint/2010/main" val="1863964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5AE73-14CE-FFE7-D600-2D196344ED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83B2F9D-4706-D9B0-9B93-981130B276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1359658-7EE0-0154-70A1-2A10ADCD46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E8AC35-7CF8-99F4-2BF7-B5121BF04FB9}"/>
              </a:ext>
            </a:extLst>
          </p:cNvPr>
          <p:cNvSpPr>
            <a:spLocks noGrp="1"/>
          </p:cNvSpPr>
          <p:nvPr>
            <p:ph type="dt" sz="half" idx="10"/>
          </p:nvPr>
        </p:nvSpPr>
        <p:spPr/>
        <p:txBody>
          <a:bodyPr/>
          <a:lstStyle/>
          <a:p>
            <a:fld id="{33CB7310-AF80-49BF-BA58-7623A563CA8A}" type="datetimeFigureOut">
              <a:rPr lang="en-US" smtClean="0"/>
              <a:t>1/5/2026</a:t>
            </a:fld>
            <a:endParaRPr lang="en-US"/>
          </a:p>
        </p:txBody>
      </p:sp>
      <p:sp>
        <p:nvSpPr>
          <p:cNvPr id="6" name="Footer Placeholder 5">
            <a:extLst>
              <a:ext uri="{FF2B5EF4-FFF2-40B4-BE49-F238E27FC236}">
                <a16:creationId xmlns:a16="http://schemas.microsoft.com/office/drawing/2014/main" id="{20ACE08E-AA56-5DEF-E3A1-C6A6BE3EF7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01451A-83E8-64F6-6787-B07A0C3D593B}"/>
              </a:ext>
            </a:extLst>
          </p:cNvPr>
          <p:cNvSpPr>
            <a:spLocks noGrp="1"/>
          </p:cNvSpPr>
          <p:nvPr>
            <p:ph type="sldNum" sz="quarter" idx="12"/>
          </p:nvPr>
        </p:nvSpPr>
        <p:spPr/>
        <p:txBody>
          <a:bodyPr/>
          <a:lstStyle/>
          <a:p>
            <a:fld id="{B56CE4B3-9831-4EDF-9B61-BF8D27BF3E97}" type="slidenum">
              <a:rPr lang="en-US" smtClean="0"/>
              <a:t>‹#›</a:t>
            </a:fld>
            <a:endParaRPr lang="en-US"/>
          </a:p>
        </p:txBody>
      </p:sp>
    </p:spTree>
    <p:extLst>
      <p:ext uri="{BB962C8B-B14F-4D97-AF65-F5344CB8AC3E}">
        <p14:creationId xmlns:p14="http://schemas.microsoft.com/office/powerpoint/2010/main" val="2367090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AF5E7-E14A-B071-E009-BDD323D612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B6148AF-77FC-7E0D-E06A-A4A164E20A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D9B4387-90FC-4AB0-A296-D8A771BF24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FF1294-7BED-25B0-FA69-89FC694EC726}"/>
              </a:ext>
            </a:extLst>
          </p:cNvPr>
          <p:cNvSpPr>
            <a:spLocks noGrp="1"/>
          </p:cNvSpPr>
          <p:nvPr>
            <p:ph type="dt" sz="half" idx="10"/>
          </p:nvPr>
        </p:nvSpPr>
        <p:spPr/>
        <p:txBody>
          <a:bodyPr/>
          <a:lstStyle/>
          <a:p>
            <a:fld id="{33CB7310-AF80-49BF-BA58-7623A563CA8A}" type="datetimeFigureOut">
              <a:rPr lang="en-US" smtClean="0"/>
              <a:t>1/5/2026</a:t>
            </a:fld>
            <a:endParaRPr lang="en-US"/>
          </a:p>
        </p:txBody>
      </p:sp>
      <p:sp>
        <p:nvSpPr>
          <p:cNvPr id="6" name="Footer Placeholder 5">
            <a:extLst>
              <a:ext uri="{FF2B5EF4-FFF2-40B4-BE49-F238E27FC236}">
                <a16:creationId xmlns:a16="http://schemas.microsoft.com/office/drawing/2014/main" id="{C211DF9B-F4FC-B7DE-D044-7273607B3E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226BEE-0769-EDFB-31E0-784D0300E1F2}"/>
              </a:ext>
            </a:extLst>
          </p:cNvPr>
          <p:cNvSpPr>
            <a:spLocks noGrp="1"/>
          </p:cNvSpPr>
          <p:nvPr>
            <p:ph type="sldNum" sz="quarter" idx="12"/>
          </p:nvPr>
        </p:nvSpPr>
        <p:spPr/>
        <p:txBody>
          <a:bodyPr/>
          <a:lstStyle/>
          <a:p>
            <a:fld id="{B56CE4B3-9831-4EDF-9B61-BF8D27BF3E97}" type="slidenum">
              <a:rPr lang="en-US" smtClean="0"/>
              <a:t>‹#›</a:t>
            </a:fld>
            <a:endParaRPr lang="en-US"/>
          </a:p>
        </p:txBody>
      </p:sp>
    </p:spTree>
    <p:extLst>
      <p:ext uri="{BB962C8B-B14F-4D97-AF65-F5344CB8AC3E}">
        <p14:creationId xmlns:p14="http://schemas.microsoft.com/office/powerpoint/2010/main" val="1193293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D79054-749A-10D1-99D9-92BE6029018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35FF6D8-D357-F86D-28EA-8AF386E6B4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D344FD-A62E-07A4-8C0C-D3049BD125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CB7310-AF80-49BF-BA58-7623A563CA8A}" type="datetimeFigureOut">
              <a:rPr lang="en-US" smtClean="0"/>
              <a:t>1/5/2026</a:t>
            </a:fld>
            <a:endParaRPr lang="en-US"/>
          </a:p>
        </p:txBody>
      </p:sp>
      <p:sp>
        <p:nvSpPr>
          <p:cNvPr id="5" name="Footer Placeholder 4">
            <a:extLst>
              <a:ext uri="{FF2B5EF4-FFF2-40B4-BE49-F238E27FC236}">
                <a16:creationId xmlns:a16="http://schemas.microsoft.com/office/drawing/2014/main" id="{67AB499F-0159-E29E-5FB2-A923AA79CDD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F500BA7-3785-0C09-D473-FC42A377E72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56CE4B3-9831-4EDF-9B61-BF8D27BF3E97}" type="slidenum">
              <a:rPr lang="en-US" smtClean="0"/>
              <a:t>‹#›</a:t>
            </a:fld>
            <a:endParaRPr lang="en-US"/>
          </a:p>
        </p:txBody>
      </p:sp>
    </p:spTree>
    <p:extLst>
      <p:ext uri="{BB962C8B-B14F-4D97-AF65-F5344CB8AC3E}">
        <p14:creationId xmlns:p14="http://schemas.microsoft.com/office/powerpoint/2010/main" val="6949185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66504-5251-EC1F-B606-DB5FCB8ACE9F}"/>
              </a:ext>
            </a:extLst>
          </p:cNvPr>
          <p:cNvSpPr>
            <a:spLocks noGrp="1"/>
          </p:cNvSpPr>
          <p:nvPr>
            <p:ph type="title"/>
          </p:nvPr>
        </p:nvSpPr>
        <p:spPr>
          <a:xfrm>
            <a:off x="511065" y="1677686"/>
            <a:ext cx="11169869" cy="3502627"/>
          </a:xfrm>
        </p:spPr>
        <p:txBody>
          <a:bodyPr/>
          <a:lstStyle/>
          <a:p>
            <a:pPr algn="ctr"/>
            <a:r>
              <a:rPr lang="en-US" sz="4000" dirty="0"/>
              <a:t>Christian Valley Park, Community Services District</a:t>
            </a:r>
            <a:br>
              <a:rPr lang="en-US" sz="4000" dirty="0"/>
            </a:br>
            <a:br>
              <a:rPr lang="en-US" dirty="0"/>
            </a:br>
            <a:r>
              <a:rPr lang="en-US" dirty="0"/>
              <a:t>Speed Hump Pros, Cons, &amp; Liability</a:t>
            </a:r>
          </a:p>
        </p:txBody>
      </p:sp>
    </p:spTree>
    <p:extLst>
      <p:ext uri="{BB962C8B-B14F-4D97-AF65-F5344CB8AC3E}">
        <p14:creationId xmlns:p14="http://schemas.microsoft.com/office/powerpoint/2010/main" val="14368340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F8DCB-A00D-A4DD-59D2-9ED191821310}"/>
              </a:ext>
            </a:extLst>
          </p:cNvPr>
          <p:cNvSpPr>
            <a:spLocks noGrp="1"/>
          </p:cNvSpPr>
          <p:nvPr>
            <p:ph type="title"/>
          </p:nvPr>
        </p:nvSpPr>
        <p:spPr>
          <a:xfrm>
            <a:off x="838200" y="365125"/>
            <a:ext cx="10515600" cy="1723806"/>
          </a:xfrm>
        </p:spPr>
        <p:txBody>
          <a:bodyPr>
            <a:normAutofit/>
          </a:bodyPr>
          <a:lstStyle/>
          <a:p>
            <a:pPr algn="ctr"/>
            <a:r>
              <a:rPr lang="en-US" dirty="0"/>
              <a:t>Engage Qualified Professionals</a:t>
            </a:r>
            <a:br>
              <a:rPr lang="en-US" dirty="0"/>
            </a:br>
            <a:r>
              <a:rPr lang="en-US" dirty="0"/>
              <a:t>Document Everything</a:t>
            </a:r>
          </a:p>
        </p:txBody>
      </p:sp>
      <p:sp>
        <p:nvSpPr>
          <p:cNvPr id="5" name="Content Placeholder 4">
            <a:extLst>
              <a:ext uri="{FF2B5EF4-FFF2-40B4-BE49-F238E27FC236}">
                <a16:creationId xmlns:a16="http://schemas.microsoft.com/office/drawing/2014/main" id="{790A6741-8A97-168D-65A8-9E1CCBE24802}"/>
              </a:ext>
            </a:extLst>
          </p:cNvPr>
          <p:cNvSpPr>
            <a:spLocks noGrp="1"/>
          </p:cNvSpPr>
          <p:nvPr>
            <p:ph idx="1"/>
          </p:nvPr>
        </p:nvSpPr>
        <p:spPr>
          <a:xfrm>
            <a:off x="838200" y="2205989"/>
            <a:ext cx="10515600" cy="3970973"/>
          </a:xfrm>
        </p:spPr>
        <p:txBody>
          <a:bodyPr/>
          <a:lstStyle/>
          <a:p>
            <a:pPr lvl="1"/>
            <a:r>
              <a:rPr lang="en-US" sz="2800" dirty="0"/>
              <a:t>Hire licensed engineers, contractors, and inspectors  </a:t>
            </a:r>
          </a:p>
          <a:p>
            <a:pPr lvl="1"/>
            <a:r>
              <a:rPr lang="en-US" sz="2800" dirty="0"/>
              <a:t>Maintain comprehensive records, such as the Engineering &amp; Traffic Survey</a:t>
            </a:r>
          </a:p>
          <a:p>
            <a:pPr lvl="1"/>
            <a:r>
              <a:rPr lang="en-US" sz="2800" dirty="0"/>
              <a:t>Consultation records, minutes, and emails  </a:t>
            </a:r>
          </a:p>
          <a:p>
            <a:pPr lvl="1"/>
            <a:r>
              <a:rPr lang="en-US" sz="2800" dirty="0"/>
              <a:t>Design drawings and specifications  </a:t>
            </a:r>
          </a:p>
          <a:p>
            <a:pPr lvl="1"/>
            <a:r>
              <a:rPr lang="en-US" sz="2800" dirty="0"/>
              <a:t>Approval resolutions  </a:t>
            </a:r>
          </a:p>
          <a:p>
            <a:pPr lvl="1"/>
            <a:r>
              <a:rPr lang="en-US" sz="2800" dirty="0"/>
              <a:t>Photos of installation  </a:t>
            </a:r>
          </a:p>
          <a:p>
            <a:pPr lvl="1"/>
            <a:r>
              <a:rPr lang="en-US" sz="2800" dirty="0"/>
              <a:t>Maintenance plan</a:t>
            </a:r>
          </a:p>
          <a:p>
            <a:endParaRPr lang="en-US" dirty="0"/>
          </a:p>
          <a:p>
            <a:endParaRPr lang="en-US" dirty="0"/>
          </a:p>
        </p:txBody>
      </p:sp>
    </p:spTree>
    <p:extLst>
      <p:ext uri="{BB962C8B-B14F-4D97-AF65-F5344CB8AC3E}">
        <p14:creationId xmlns:p14="http://schemas.microsoft.com/office/powerpoint/2010/main" val="29996060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31AA6-C98D-CEFA-B423-34558983046E}"/>
              </a:ext>
            </a:extLst>
          </p:cNvPr>
          <p:cNvSpPr>
            <a:spLocks noGrp="1"/>
          </p:cNvSpPr>
          <p:nvPr>
            <p:ph type="title"/>
          </p:nvPr>
        </p:nvSpPr>
        <p:spPr/>
        <p:txBody>
          <a:bodyPr>
            <a:normAutofit/>
          </a:bodyPr>
          <a:lstStyle/>
          <a:p>
            <a:r>
              <a:rPr lang="en-US" dirty="0"/>
              <a:t>Post-Installation Monitoring &amp; Maintenance</a:t>
            </a:r>
          </a:p>
        </p:txBody>
      </p:sp>
      <p:sp>
        <p:nvSpPr>
          <p:cNvPr id="7" name="Content Placeholder 6">
            <a:extLst>
              <a:ext uri="{FF2B5EF4-FFF2-40B4-BE49-F238E27FC236}">
                <a16:creationId xmlns:a16="http://schemas.microsoft.com/office/drawing/2014/main" id="{BD842030-3FC6-590D-D25A-A980E120BF0F}"/>
              </a:ext>
            </a:extLst>
          </p:cNvPr>
          <p:cNvSpPr>
            <a:spLocks noGrp="1"/>
          </p:cNvSpPr>
          <p:nvPr>
            <p:ph idx="1"/>
          </p:nvPr>
        </p:nvSpPr>
        <p:spPr>
          <a:xfrm>
            <a:off x="838200" y="2171700"/>
            <a:ext cx="10515600" cy="4005262"/>
          </a:xfrm>
        </p:spPr>
        <p:txBody>
          <a:bodyPr/>
          <a:lstStyle/>
          <a:p>
            <a:r>
              <a:rPr lang="en-US" dirty="0"/>
              <a:t>Conduct before-and-after speed and crash evaluations</a:t>
            </a:r>
          </a:p>
          <a:p>
            <a:r>
              <a:rPr lang="en-US" dirty="0"/>
              <a:t>Regular inspections</a:t>
            </a:r>
          </a:p>
          <a:p>
            <a:r>
              <a:rPr lang="en-US" dirty="0"/>
              <a:t>Signage and striping refresh  </a:t>
            </a:r>
          </a:p>
          <a:p>
            <a:r>
              <a:rPr lang="en-US" dirty="0"/>
              <a:t>Asphalt repairs  </a:t>
            </a:r>
          </a:p>
          <a:p>
            <a:r>
              <a:rPr lang="en-US" dirty="0"/>
              <a:t>Prompt response to complaints</a:t>
            </a:r>
          </a:p>
          <a:p>
            <a:r>
              <a:rPr lang="en-US" dirty="0"/>
              <a:t>Update records annually</a:t>
            </a:r>
          </a:p>
          <a:p>
            <a:endParaRPr lang="en-US" dirty="0"/>
          </a:p>
          <a:p>
            <a:endParaRPr lang="en-US" dirty="0"/>
          </a:p>
        </p:txBody>
      </p:sp>
    </p:spTree>
    <p:extLst>
      <p:ext uri="{BB962C8B-B14F-4D97-AF65-F5344CB8AC3E}">
        <p14:creationId xmlns:p14="http://schemas.microsoft.com/office/powerpoint/2010/main" val="2360862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0588F-3536-2459-3F1F-8B9D87070ABE}"/>
              </a:ext>
            </a:extLst>
          </p:cNvPr>
          <p:cNvSpPr>
            <a:spLocks noGrp="1"/>
          </p:cNvSpPr>
          <p:nvPr>
            <p:ph type="title"/>
          </p:nvPr>
        </p:nvSpPr>
        <p:spPr/>
        <p:txBody>
          <a:bodyPr/>
          <a:lstStyle/>
          <a:p>
            <a:pPr algn="ctr"/>
            <a:r>
              <a:rPr lang="en-US" dirty="0"/>
              <a:t>References</a:t>
            </a:r>
          </a:p>
        </p:txBody>
      </p:sp>
      <p:sp>
        <p:nvSpPr>
          <p:cNvPr id="3" name="Content Placeholder 2">
            <a:extLst>
              <a:ext uri="{FF2B5EF4-FFF2-40B4-BE49-F238E27FC236}">
                <a16:creationId xmlns:a16="http://schemas.microsoft.com/office/drawing/2014/main" id="{972F0455-9B7A-8B3E-A412-5698833D67EA}"/>
              </a:ext>
            </a:extLst>
          </p:cNvPr>
          <p:cNvSpPr>
            <a:spLocks noGrp="1"/>
          </p:cNvSpPr>
          <p:nvPr>
            <p:ph idx="1"/>
          </p:nvPr>
        </p:nvSpPr>
        <p:spPr/>
        <p:txBody>
          <a:bodyPr/>
          <a:lstStyle/>
          <a:p>
            <a:r>
              <a:rPr lang="en-US" dirty="0"/>
              <a:t>California Manual on Uniform Traffic Control Devices (CA MUTCD)</a:t>
            </a:r>
          </a:p>
          <a:p>
            <a:r>
              <a:rPr lang="en-US" dirty="0"/>
              <a:t>Caltrans Traffic Calming Guide</a:t>
            </a:r>
          </a:p>
          <a:p>
            <a:r>
              <a:rPr lang="en-US" dirty="0"/>
              <a:t>Placer County Neighborhood Traffic Management Program (NTMP)</a:t>
            </a:r>
          </a:p>
          <a:p>
            <a:r>
              <a:rPr lang="en-US" dirty="0"/>
              <a:t>FHWA (Federal Highway Administration) Traffic Calming </a:t>
            </a:r>
            <a:r>
              <a:rPr lang="en-US" dirty="0" err="1"/>
              <a:t>ePrimer</a:t>
            </a:r>
            <a:endParaRPr lang="en-US" dirty="0"/>
          </a:p>
          <a:p>
            <a:r>
              <a:rPr lang="en-US" dirty="0"/>
              <a:t>ITE (Institute of Transportation Engineers) Guidelines for the Design and Application of Speed Humps</a:t>
            </a:r>
          </a:p>
          <a:p>
            <a:r>
              <a:rPr lang="en-US" dirty="0"/>
              <a:t>California Civil Code §1714 (California negligence law)</a:t>
            </a:r>
          </a:p>
          <a:p>
            <a:pPr marL="0" indent="0">
              <a:buNone/>
            </a:pPr>
            <a:endParaRPr lang="en-US" dirty="0"/>
          </a:p>
          <a:p>
            <a:endParaRPr lang="en-US" dirty="0"/>
          </a:p>
        </p:txBody>
      </p:sp>
    </p:spTree>
    <p:extLst>
      <p:ext uri="{BB962C8B-B14F-4D97-AF65-F5344CB8AC3E}">
        <p14:creationId xmlns:p14="http://schemas.microsoft.com/office/powerpoint/2010/main" val="1438458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79412-8BB9-F79F-AEA0-A59AAEB492B7}"/>
              </a:ext>
            </a:extLst>
          </p:cNvPr>
          <p:cNvSpPr>
            <a:spLocks noGrp="1"/>
          </p:cNvSpPr>
          <p:nvPr>
            <p:ph type="ctrTitle"/>
          </p:nvPr>
        </p:nvSpPr>
        <p:spPr>
          <a:xfrm>
            <a:off x="1524000" y="81839"/>
            <a:ext cx="9144000" cy="1334046"/>
          </a:xfrm>
        </p:spPr>
        <p:txBody>
          <a:bodyPr/>
          <a:lstStyle/>
          <a:p>
            <a:r>
              <a:rPr lang="en-US" dirty="0"/>
              <a:t>Pros</a:t>
            </a:r>
          </a:p>
        </p:txBody>
      </p:sp>
      <p:sp>
        <p:nvSpPr>
          <p:cNvPr id="3" name="Subtitle 2">
            <a:extLst>
              <a:ext uri="{FF2B5EF4-FFF2-40B4-BE49-F238E27FC236}">
                <a16:creationId xmlns:a16="http://schemas.microsoft.com/office/drawing/2014/main" id="{8A8D2306-B548-8D8B-EB01-24E6E90418E9}"/>
              </a:ext>
            </a:extLst>
          </p:cNvPr>
          <p:cNvSpPr>
            <a:spLocks noGrp="1"/>
          </p:cNvSpPr>
          <p:nvPr>
            <p:ph type="subTitle" idx="1"/>
          </p:nvPr>
        </p:nvSpPr>
        <p:spPr>
          <a:xfrm>
            <a:off x="1144314" y="2183523"/>
            <a:ext cx="9903372" cy="4592637"/>
          </a:xfrm>
        </p:spPr>
        <p:txBody>
          <a:bodyPr/>
          <a:lstStyle/>
          <a:p>
            <a:pPr marL="342900" indent="-342900" algn="l">
              <a:buFont typeface="Arial" panose="020B0604020202020204" pitchFamily="34" charset="0"/>
              <a:buChar char="•"/>
            </a:pPr>
            <a:r>
              <a:rPr lang="en-US" sz="3600" dirty="0"/>
              <a:t>Speeds reduced by ~10 mph</a:t>
            </a:r>
          </a:p>
          <a:p>
            <a:pPr marL="342900" indent="-342900" algn="l">
              <a:buFont typeface="Arial" panose="020B0604020202020204" pitchFamily="34" charset="0"/>
              <a:buChar char="•"/>
            </a:pPr>
            <a:r>
              <a:rPr lang="en-US" sz="3600" dirty="0"/>
              <a:t>Self-enforcing</a:t>
            </a:r>
          </a:p>
          <a:p>
            <a:pPr marL="342900" indent="-342900" algn="l">
              <a:buFont typeface="Arial" panose="020B0604020202020204" pitchFamily="34" charset="0"/>
              <a:buChar char="•"/>
            </a:pPr>
            <a:r>
              <a:rPr lang="en-US" sz="3600" dirty="0"/>
              <a:t>Effective long-term speed control without road redesign</a:t>
            </a:r>
          </a:p>
          <a:p>
            <a:pPr marL="342900" indent="-342900" algn="l">
              <a:buFont typeface="Arial" panose="020B0604020202020204" pitchFamily="34" charset="0"/>
              <a:buChar char="•"/>
            </a:pPr>
            <a:r>
              <a:rPr lang="en-US" sz="3600" dirty="0"/>
              <a:t>Relatively low initial cost</a:t>
            </a:r>
          </a:p>
          <a:p>
            <a:pPr marL="342900" indent="-342900" algn="l">
              <a:buFont typeface="Arial" panose="020B0604020202020204" pitchFamily="34" charset="0"/>
              <a:buChar char="•"/>
            </a:pPr>
            <a:r>
              <a:rPr lang="en-US" sz="3600" dirty="0"/>
              <a:t>Improved neighborhood safety for pedestrians</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2694469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D11282-B504-C653-F420-D63B8323CF6B}"/>
              </a:ext>
            </a:extLst>
          </p:cNvPr>
          <p:cNvSpPr>
            <a:spLocks noGrp="1"/>
          </p:cNvSpPr>
          <p:nvPr>
            <p:ph type="title"/>
          </p:nvPr>
        </p:nvSpPr>
        <p:spPr>
          <a:xfrm>
            <a:off x="838200" y="365125"/>
            <a:ext cx="10515600" cy="1219309"/>
          </a:xfrm>
        </p:spPr>
        <p:txBody>
          <a:bodyPr>
            <a:normAutofit/>
          </a:bodyPr>
          <a:lstStyle/>
          <a:p>
            <a:pPr algn="ctr"/>
            <a:r>
              <a:rPr lang="en-US" sz="5400" dirty="0"/>
              <a:t>Cons</a:t>
            </a:r>
          </a:p>
        </p:txBody>
      </p:sp>
      <p:sp>
        <p:nvSpPr>
          <p:cNvPr id="3" name="Content Placeholder 2">
            <a:extLst>
              <a:ext uri="{FF2B5EF4-FFF2-40B4-BE49-F238E27FC236}">
                <a16:creationId xmlns:a16="http://schemas.microsoft.com/office/drawing/2014/main" id="{1749DFD7-DCD6-FD2D-BD1E-AA6C0979652A}"/>
              </a:ext>
            </a:extLst>
          </p:cNvPr>
          <p:cNvSpPr>
            <a:spLocks noGrp="1"/>
          </p:cNvSpPr>
          <p:nvPr>
            <p:ph idx="1"/>
          </p:nvPr>
        </p:nvSpPr>
        <p:spPr>
          <a:xfrm>
            <a:off x="1090448" y="1584435"/>
            <a:ext cx="10011103" cy="5478516"/>
          </a:xfrm>
        </p:spPr>
        <p:txBody>
          <a:bodyPr>
            <a:normAutofit/>
          </a:bodyPr>
          <a:lstStyle/>
          <a:p>
            <a:r>
              <a:rPr lang="en-US" sz="3200" dirty="0"/>
              <a:t>Potential vehicle damage or injury if crossed at high speed</a:t>
            </a:r>
          </a:p>
          <a:p>
            <a:r>
              <a:rPr lang="en-US" sz="3200" dirty="0"/>
              <a:t>Large emergency vehicles delayed up to 10 seconds per hump</a:t>
            </a:r>
          </a:p>
          <a:p>
            <a:r>
              <a:rPr lang="en-US" sz="3200" dirty="0"/>
              <a:t>Higher maintenance</a:t>
            </a:r>
          </a:p>
          <a:p>
            <a:r>
              <a:rPr lang="en-US" sz="3200" dirty="0"/>
              <a:t>Increased noise from braking, accelerating and compensatory speeding</a:t>
            </a:r>
          </a:p>
          <a:p>
            <a:r>
              <a:rPr lang="en-US" sz="3200" dirty="0"/>
              <a:t>Potentially reduced property values</a:t>
            </a:r>
          </a:p>
          <a:p>
            <a:r>
              <a:rPr lang="en-US" sz="3200" dirty="0"/>
              <a:t>May require supplemental lighting to avoid liability</a:t>
            </a:r>
          </a:p>
        </p:txBody>
      </p:sp>
    </p:spTree>
    <p:extLst>
      <p:ext uri="{BB962C8B-B14F-4D97-AF65-F5344CB8AC3E}">
        <p14:creationId xmlns:p14="http://schemas.microsoft.com/office/powerpoint/2010/main" val="687573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7965CE-A3CF-D430-FEEF-B8E3FD094F87}"/>
              </a:ext>
            </a:extLst>
          </p:cNvPr>
          <p:cNvSpPr>
            <a:spLocks noGrp="1"/>
          </p:cNvSpPr>
          <p:nvPr>
            <p:ph type="title"/>
          </p:nvPr>
        </p:nvSpPr>
        <p:spPr>
          <a:xfrm>
            <a:off x="838200" y="2334555"/>
            <a:ext cx="10515600" cy="2188889"/>
          </a:xfrm>
        </p:spPr>
        <p:txBody>
          <a:bodyPr>
            <a:normAutofit/>
          </a:bodyPr>
          <a:lstStyle/>
          <a:p>
            <a:pPr algn="ctr"/>
            <a:r>
              <a:rPr lang="en-US" sz="6600" dirty="0"/>
              <a:t>Steps to Minimize Liability</a:t>
            </a:r>
          </a:p>
        </p:txBody>
      </p:sp>
    </p:spTree>
    <p:extLst>
      <p:ext uri="{BB962C8B-B14F-4D97-AF65-F5344CB8AC3E}">
        <p14:creationId xmlns:p14="http://schemas.microsoft.com/office/powerpoint/2010/main" val="904108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DD6BDD-CB6E-2AB8-330A-B288514B6A88}"/>
              </a:ext>
            </a:extLst>
          </p:cNvPr>
          <p:cNvSpPr>
            <a:spLocks noGrp="1"/>
          </p:cNvSpPr>
          <p:nvPr>
            <p:ph type="title"/>
          </p:nvPr>
        </p:nvSpPr>
        <p:spPr/>
        <p:txBody>
          <a:bodyPr/>
          <a:lstStyle/>
          <a:p>
            <a:pPr algn="ctr"/>
            <a:r>
              <a:rPr lang="en-US" dirty="0"/>
              <a:t>Formal Engineering &amp; Traffic Study</a:t>
            </a:r>
          </a:p>
        </p:txBody>
      </p:sp>
      <p:sp>
        <p:nvSpPr>
          <p:cNvPr id="3" name="Content Placeholder 2">
            <a:extLst>
              <a:ext uri="{FF2B5EF4-FFF2-40B4-BE49-F238E27FC236}">
                <a16:creationId xmlns:a16="http://schemas.microsoft.com/office/drawing/2014/main" id="{756C9A12-A7B5-1BA5-0B6D-363412ADBABA}"/>
              </a:ext>
            </a:extLst>
          </p:cNvPr>
          <p:cNvSpPr>
            <a:spLocks noGrp="1"/>
          </p:cNvSpPr>
          <p:nvPr>
            <p:ph idx="1"/>
          </p:nvPr>
        </p:nvSpPr>
        <p:spPr/>
        <p:txBody>
          <a:bodyPr>
            <a:normAutofit lnSpcReduction="10000"/>
          </a:bodyPr>
          <a:lstStyle/>
          <a:p>
            <a:pPr marL="0" indent="0">
              <a:buNone/>
            </a:pPr>
            <a:r>
              <a:rPr lang="en-US" dirty="0"/>
              <a:t>An engineering and traffic study documents baseline conditions, which is essential for justification and defense. This includes documenting:</a:t>
            </a:r>
          </a:p>
          <a:p>
            <a:pPr marL="0" indent="0">
              <a:buNone/>
            </a:pPr>
            <a:endParaRPr lang="en-US" dirty="0"/>
          </a:p>
          <a:p>
            <a:pPr lvl="1"/>
            <a:r>
              <a:rPr lang="en-US" sz="2800" dirty="0"/>
              <a:t>Traffic volumes</a:t>
            </a:r>
          </a:p>
          <a:p>
            <a:pPr lvl="1"/>
            <a:r>
              <a:rPr lang="en-US" sz="2800" dirty="0"/>
              <a:t>85th percentile speeds  </a:t>
            </a:r>
          </a:p>
          <a:p>
            <a:pPr lvl="1"/>
            <a:r>
              <a:rPr lang="en-US" sz="2800" dirty="0"/>
              <a:t>Crash/collision history  </a:t>
            </a:r>
          </a:p>
          <a:p>
            <a:pPr lvl="1"/>
            <a:r>
              <a:rPr lang="en-US" sz="2800" dirty="0"/>
              <a:t>Pedestrian/bicycle activity  </a:t>
            </a:r>
          </a:p>
          <a:p>
            <a:pPr lvl="1"/>
            <a:r>
              <a:rPr lang="en-US" sz="2800" dirty="0"/>
              <a:t>Road classification</a:t>
            </a:r>
          </a:p>
          <a:p>
            <a:pPr lvl="1"/>
            <a:r>
              <a:rPr lang="en-US" sz="2800" dirty="0"/>
              <a:t>Vehicles per day speeding &gt;5 mph over limit</a:t>
            </a:r>
          </a:p>
          <a:p>
            <a:endParaRPr lang="en-US" dirty="0"/>
          </a:p>
          <a:p>
            <a:endParaRPr lang="en-US" dirty="0"/>
          </a:p>
        </p:txBody>
      </p:sp>
    </p:spTree>
    <p:extLst>
      <p:ext uri="{BB962C8B-B14F-4D97-AF65-F5344CB8AC3E}">
        <p14:creationId xmlns:p14="http://schemas.microsoft.com/office/powerpoint/2010/main" val="36878763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FEE902-EAA3-EA1C-DC61-B055386BD76A}"/>
              </a:ext>
            </a:extLst>
          </p:cNvPr>
          <p:cNvSpPr>
            <a:spLocks noGrp="1"/>
          </p:cNvSpPr>
          <p:nvPr>
            <p:ph type="title"/>
          </p:nvPr>
        </p:nvSpPr>
        <p:spPr/>
        <p:txBody>
          <a:bodyPr/>
          <a:lstStyle/>
          <a:p>
            <a:pPr algn="ctr"/>
            <a:r>
              <a:rPr lang="en-US" dirty="0"/>
              <a:t>Verify Design Compliance</a:t>
            </a:r>
          </a:p>
        </p:txBody>
      </p:sp>
      <p:sp>
        <p:nvSpPr>
          <p:cNvPr id="5" name="Content Placeholder 4">
            <a:extLst>
              <a:ext uri="{FF2B5EF4-FFF2-40B4-BE49-F238E27FC236}">
                <a16:creationId xmlns:a16="http://schemas.microsoft.com/office/drawing/2014/main" id="{030F4396-3826-B4D9-C575-509ABF96FA65}"/>
              </a:ext>
            </a:extLst>
          </p:cNvPr>
          <p:cNvSpPr>
            <a:spLocks noGrp="1"/>
          </p:cNvSpPr>
          <p:nvPr>
            <p:ph idx="1"/>
          </p:nvPr>
        </p:nvSpPr>
        <p:spPr/>
        <p:txBody>
          <a:bodyPr/>
          <a:lstStyle/>
          <a:p>
            <a:pPr marL="0" indent="0">
              <a:buNone/>
            </a:pPr>
            <a:r>
              <a:rPr lang="en-US" dirty="0"/>
              <a:t>Follow Caltrans/CA MUTCD/FHWA standards:  </a:t>
            </a:r>
          </a:p>
          <a:p>
            <a:pPr lvl="1"/>
            <a:r>
              <a:rPr lang="en-US" sz="2800" dirty="0"/>
              <a:t>Parabolic profile: 12 ft long, 3–4 in high  </a:t>
            </a:r>
          </a:p>
          <a:p>
            <a:pPr lvl="1"/>
            <a:r>
              <a:rPr lang="en-US" sz="2800" dirty="0"/>
              <a:t>Spacing: 200–500 ft apart  </a:t>
            </a:r>
          </a:p>
          <a:p>
            <a:pPr lvl="1"/>
            <a:r>
              <a:rPr lang="en-US" sz="2800" dirty="0"/>
              <a:t>Avoid steep grades (&gt;6%), installation near intersections, and drainage issues</a:t>
            </a:r>
          </a:p>
          <a:p>
            <a:r>
              <a:rPr lang="en-US" dirty="0"/>
              <a:t>Consider alternatives (e.g., speed cushions) if emergency concerns high  </a:t>
            </a:r>
          </a:p>
          <a:p>
            <a:endParaRPr lang="en-US" dirty="0"/>
          </a:p>
          <a:p>
            <a:endParaRPr lang="en-US" dirty="0"/>
          </a:p>
        </p:txBody>
      </p:sp>
    </p:spTree>
    <p:extLst>
      <p:ext uri="{BB962C8B-B14F-4D97-AF65-F5344CB8AC3E}">
        <p14:creationId xmlns:p14="http://schemas.microsoft.com/office/powerpoint/2010/main" val="4002172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Full-size image of Figure 3B-29">
            <a:extLst>
              <a:ext uri="{FF2B5EF4-FFF2-40B4-BE49-F238E27FC236}">
                <a16:creationId xmlns:a16="http://schemas.microsoft.com/office/drawing/2014/main" id="{61563F44-7E4B-66B9-3CE7-E95C2D6670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90" y="231459"/>
            <a:ext cx="6494145" cy="639508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quot;Figure 3.10.7. Sample Design for Speed Hump. This figure contains a line drawing of a speed hump design labeled Delaware Department of Transportation – Typical Speed Hump. The diagram is divided into three parts showing different angles of the sample speed hump, the top/overhead, front-facing, and side cross sections. The overhead portion of the diagram is labeled B to B (horizontal side to side) which includes curbs, and A to A (vertical top to bottom), the dimension in the road in the path of the vehicles. Signing is designated on each side of the lane before the speed hump labeled Speed Hump (W17-1) with a note that reads All signing and striping shall conform to the latest edition of the DE MUTCD. 6-foot wide white angular markings with 12-inch wide stripes are indicated for each side of the speed hump. The diagram also indicates the size of the speed hump, which is variable width and 12 feet for the hump itself in the existing roadway. The central portion of the diagram further elaborates on the design showing a cross-section of B-B (1V=2H) with labels indicating measurements, from left to right: the existing curb, then 1 foot gutter area, and 1 foot 6 inches for a saw cut and 2 foot taper mill rise to a total height of approximately three inches, symmetrical on the other side of the speed hump by the existing curb. The final portion of the diagram shows the A-A (1V=2H) cross section with the 12-foot speed hump in the existing roadway. Starting with a saw cut and 2 foot section with a gradual rise, tapering up to a 3 inch peak, and symmetrically descending to the existing roadway on the opposite side. From the peak, at 1 foot intervals, the height of the speed hump is labeled as 3 inches, 2.9 inches, 2.7 inches, 2.3 inches, 1.7 inches, 0.9 inches.&quot;">
            <a:extLst>
              <a:ext uri="{FF2B5EF4-FFF2-40B4-BE49-F238E27FC236}">
                <a16:creationId xmlns:a16="http://schemas.microsoft.com/office/drawing/2014/main" id="{AA86E025-226B-435F-2907-5F5417F5BDD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28752" y="-377622"/>
            <a:ext cx="5590858" cy="72356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8279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B6ABC-C10C-7315-4ED7-D4CA0730C004}"/>
              </a:ext>
            </a:extLst>
          </p:cNvPr>
          <p:cNvSpPr>
            <a:spLocks noGrp="1"/>
          </p:cNvSpPr>
          <p:nvPr>
            <p:ph type="title"/>
          </p:nvPr>
        </p:nvSpPr>
        <p:spPr/>
        <p:txBody>
          <a:bodyPr/>
          <a:lstStyle/>
          <a:p>
            <a:pPr algn="ctr"/>
            <a:r>
              <a:rPr lang="en-US" dirty="0"/>
              <a:t>Early Stakeholder Consultation</a:t>
            </a:r>
          </a:p>
        </p:txBody>
      </p:sp>
      <p:sp>
        <p:nvSpPr>
          <p:cNvPr id="5" name="Content Placeholder 4">
            <a:extLst>
              <a:ext uri="{FF2B5EF4-FFF2-40B4-BE49-F238E27FC236}">
                <a16:creationId xmlns:a16="http://schemas.microsoft.com/office/drawing/2014/main" id="{839F2716-582F-E779-F806-3194B5D7A22E}"/>
              </a:ext>
            </a:extLst>
          </p:cNvPr>
          <p:cNvSpPr>
            <a:spLocks noGrp="1"/>
          </p:cNvSpPr>
          <p:nvPr>
            <p:ph idx="1"/>
          </p:nvPr>
        </p:nvSpPr>
        <p:spPr>
          <a:xfrm>
            <a:off x="838200" y="1965961"/>
            <a:ext cx="10515600" cy="4211002"/>
          </a:xfrm>
        </p:spPr>
        <p:txBody>
          <a:bodyPr/>
          <a:lstStyle/>
          <a:p>
            <a:r>
              <a:rPr lang="en-US" dirty="0"/>
              <a:t>Mandatory input from emergency services to assess response time impact  </a:t>
            </a:r>
          </a:p>
          <a:p>
            <a:endParaRPr lang="en-US" dirty="0"/>
          </a:p>
          <a:p>
            <a:r>
              <a:rPr lang="en-US" dirty="0"/>
              <a:t>Petition residents to demonstrate public need and acceptance (67% resident approval is generally required)</a:t>
            </a:r>
          </a:p>
          <a:p>
            <a:endParaRPr lang="en-US" dirty="0"/>
          </a:p>
          <a:p>
            <a:r>
              <a:rPr lang="en-US" dirty="0"/>
              <a:t>Document all meetings, feedback, and resolutions  </a:t>
            </a:r>
          </a:p>
          <a:p>
            <a:endParaRPr lang="en-US" dirty="0"/>
          </a:p>
        </p:txBody>
      </p:sp>
    </p:spTree>
    <p:extLst>
      <p:ext uri="{BB962C8B-B14F-4D97-AF65-F5344CB8AC3E}">
        <p14:creationId xmlns:p14="http://schemas.microsoft.com/office/powerpoint/2010/main" val="1737733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5ADD0-654E-51DE-6073-CE899737B383}"/>
              </a:ext>
            </a:extLst>
          </p:cNvPr>
          <p:cNvSpPr>
            <a:spLocks noGrp="1"/>
          </p:cNvSpPr>
          <p:nvPr>
            <p:ph type="title"/>
          </p:nvPr>
        </p:nvSpPr>
        <p:spPr/>
        <p:txBody>
          <a:bodyPr>
            <a:normAutofit/>
          </a:bodyPr>
          <a:lstStyle/>
          <a:p>
            <a:pPr algn="ctr"/>
            <a:r>
              <a:rPr lang="en-US" dirty="0"/>
              <a:t>Signage, Markings &amp; Visibility</a:t>
            </a:r>
          </a:p>
        </p:txBody>
      </p:sp>
      <p:sp>
        <p:nvSpPr>
          <p:cNvPr id="5" name="Content Placeholder 4">
            <a:extLst>
              <a:ext uri="{FF2B5EF4-FFF2-40B4-BE49-F238E27FC236}">
                <a16:creationId xmlns:a16="http://schemas.microsoft.com/office/drawing/2014/main" id="{9407E91A-E122-76D1-8929-AA1F22546476}"/>
              </a:ext>
            </a:extLst>
          </p:cNvPr>
          <p:cNvSpPr>
            <a:spLocks noGrp="1"/>
          </p:cNvSpPr>
          <p:nvPr>
            <p:ph idx="1"/>
          </p:nvPr>
        </p:nvSpPr>
        <p:spPr/>
        <p:txBody>
          <a:bodyPr/>
          <a:lstStyle/>
          <a:p>
            <a:pPr marL="0" indent="0">
              <a:buNone/>
            </a:pPr>
            <a:r>
              <a:rPr lang="en-US" dirty="0"/>
              <a:t>CA MUTCD-requires:  </a:t>
            </a:r>
          </a:p>
          <a:p>
            <a:pPr marL="0" indent="0">
              <a:buNone/>
            </a:pPr>
            <a:endParaRPr lang="en-US" dirty="0"/>
          </a:p>
          <a:p>
            <a:pPr lvl="1"/>
            <a:r>
              <a:rPr lang="en-US" sz="2800" dirty="0"/>
              <a:t>Advance warning, which includes W17-1 "SPEED HUMP" sign</a:t>
            </a:r>
          </a:p>
          <a:p>
            <a:pPr lvl="1"/>
            <a:r>
              <a:rPr lang="en-US" sz="2800" dirty="0"/>
              <a:t>Advisory speed plaque</a:t>
            </a:r>
          </a:p>
          <a:p>
            <a:pPr lvl="1"/>
            <a:r>
              <a:rPr lang="en-US" sz="2800" dirty="0"/>
              <a:t>Pavement markings: White/yellow reflective striping and chevrons</a:t>
            </a:r>
          </a:p>
          <a:p>
            <a:pPr lvl="1"/>
            <a:r>
              <a:rPr lang="en-US" sz="2800" dirty="0"/>
              <a:t>Placement near lighting if possible</a:t>
            </a:r>
          </a:p>
          <a:p>
            <a:endParaRPr lang="en-US" dirty="0"/>
          </a:p>
        </p:txBody>
      </p:sp>
    </p:spTree>
    <p:extLst>
      <p:ext uri="{BB962C8B-B14F-4D97-AF65-F5344CB8AC3E}">
        <p14:creationId xmlns:p14="http://schemas.microsoft.com/office/powerpoint/2010/main" val="35704912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84</TotalTime>
  <Words>395</Words>
  <Application>Microsoft Office PowerPoint</Application>
  <PresentationFormat>Widescreen</PresentationFormat>
  <Paragraphs>65</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vt:lpstr>
      <vt:lpstr>Aptos Display</vt:lpstr>
      <vt:lpstr>Arial</vt:lpstr>
      <vt:lpstr>Office Theme</vt:lpstr>
      <vt:lpstr>Christian Valley Park, Community Services District  Speed Hump Pros, Cons, &amp; Liability</vt:lpstr>
      <vt:lpstr>Pros</vt:lpstr>
      <vt:lpstr>Cons</vt:lpstr>
      <vt:lpstr>Steps to Minimize Liability</vt:lpstr>
      <vt:lpstr>Formal Engineering &amp; Traffic Study</vt:lpstr>
      <vt:lpstr>Verify Design Compliance</vt:lpstr>
      <vt:lpstr>PowerPoint Presentation</vt:lpstr>
      <vt:lpstr>Early Stakeholder Consultation</vt:lpstr>
      <vt:lpstr>Signage, Markings &amp; Visibility</vt:lpstr>
      <vt:lpstr>Engage Qualified Professionals Document Everything</vt:lpstr>
      <vt:lpstr>Post-Installation Monitoring &amp; Maintenance</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Administrator</dc:creator>
  <cp:lastModifiedBy>Administrator</cp:lastModifiedBy>
  <cp:revision>1</cp:revision>
  <dcterms:created xsi:type="dcterms:W3CDTF">2026-01-05T20:32:21Z</dcterms:created>
  <dcterms:modified xsi:type="dcterms:W3CDTF">2026-01-05T21:56:47Z</dcterms:modified>
</cp:coreProperties>
</file>