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694" r:id="rId2"/>
  </p:sldMasterIdLst>
  <p:notesMasterIdLst>
    <p:notesMasterId r:id="rId19"/>
  </p:notesMasterIdLst>
  <p:handoutMasterIdLst>
    <p:handoutMasterId r:id="rId20"/>
  </p:handoutMasterIdLst>
  <p:sldIdLst>
    <p:sldId id="877" r:id="rId3"/>
    <p:sldId id="882" r:id="rId4"/>
    <p:sldId id="949" r:id="rId5"/>
    <p:sldId id="1040" r:id="rId6"/>
    <p:sldId id="1039" r:id="rId7"/>
    <p:sldId id="1043" r:id="rId8"/>
    <p:sldId id="1048" r:id="rId9"/>
    <p:sldId id="974" r:id="rId10"/>
    <p:sldId id="1049" r:id="rId11"/>
    <p:sldId id="1045" r:id="rId12"/>
    <p:sldId id="987" r:id="rId13"/>
    <p:sldId id="1044" r:id="rId14"/>
    <p:sldId id="1046" r:id="rId15"/>
    <p:sldId id="1050" r:id="rId16"/>
    <p:sldId id="1031" r:id="rId17"/>
    <p:sldId id="8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a Mills" initials="SM" lastIdx="1" clrIdx="0">
    <p:extLst>
      <p:ext uri="{19B8F6BF-5375-455C-9EA6-DF929625EA0E}">
        <p15:presenceInfo xmlns:p15="http://schemas.microsoft.com/office/powerpoint/2012/main" userId="Sophia Mills" providerId="None"/>
      </p:ext>
    </p:extLst>
  </p:cmAuthor>
  <p:cmAuthor id="2" name="Catherine Tseng" initials="CT" lastIdx="1" clrIdx="1">
    <p:extLst>
      <p:ext uri="{19B8F6BF-5375-455C-9EA6-DF929625EA0E}">
        <p15:presenceInfo xmlns:p15="http://schemas.microsoft.com/office/powerpoint/2012/main" userId="c7386deeae1fa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8EDF5"/>
    <a:srgbClr val="EAF6FC"/>
    <a:srgbClr val="5FCBEF"/>
    <a:srgbClr val="CFD5EA"/>
    <a:srgbClr val="1C3E60"/>
    <a:srgbClr val="E9EBF5"/>
    <a:srgbClr val="F9FAFD"/>
    <a:srgbClr val="42D0A2"/>
    <a:srgbClr val="008000"/>
    <a:srgbClr val="C3E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78899" autoAdjust="0"/>
  </p:normalViewPr>
  <p:slideViewPr>
    <p:cSldViewPr>
      <p:cViewPr varScale="1">
        <p:scale>
          <a:sx n="74" d="100"/>
          <a:sy n="74" d="100"/>
        </p:scale>
        <p:origin x="9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2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t" anchorCtr="0" compatLnSpc="1">
            <a:prstTxWarp prst="textNoShape">
              <a:avLst/>
            </a:prstTxWarp>
          </a:bodyPr>
          <a:lstStyle>
            <a:lvl1pPr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090" y="2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t" anchorCtr="0" compatLnSpc="1">
            <a:prstTxWarp prst="textNoShape">
              <a:avLst/>
            </a:prstTxWarp>
          </a:bodyPr>
          <a:lstStyle>
            <a:lvl1pPr algn="r"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9" y="8830313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b" anchorCtr="0" compatLnSpc="1">
            <a:prstTxWarp prst="textNoShape">
              <a:avLst/>
            </a:prstTxWarp>
          </a:bodyPr>
          <a:lstStyle>
            <a:lvl1pPr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090" y="8830313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b" anchorCtr="0" compatLnSpc="1">
            <a:prstTxWarp prst="textNoShape">
              <a:avLst/>
            </a:prstTxWarp>
          </a:bodyPr>
          <a:lstStyle>
            <a:lvl1pPr algn="r" defTabSz="935890">
              <a:buClrTx/>
              <a:buSzTx/>
              <a:buFontTx/>
              <a:buNone/>
              <a:defRPr sz="1300" b="0"/>
            </a:lvl1pPr>
          </a:lstStyle>
          <a:p>
            <a:fld id="{DC8CE484-8C55-40A8-8B5E-45C5223CF9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5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2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t" anchorCtr="0" compatLnSpc="1">
            <a:prstTxWarp prst="textNoShape">
              <a:avLst/>
            </a:prstTxWarp>
          </a:bodyPr>
          <a:lstStyle>
            <a:lvl1pPr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090" y="2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t" anchorCtr="0" compatLnSpc="1">
            <a:prstTxWarp prst="textNoShape">
              <a:avLst/>
            </a:prstTxWarp>
          </a:bodyPr>
          <a:lstStyle>
            <a:lvl1pPr algn="r"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5" y="4416742"/>
            <a:ext cx="5606418" cy="418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" y="8830313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b" anchorCtr="0" compatLnSpc="1">
            <a:prstTxWarp prst="textNoShape">
              <a:avLst/>
            </a:prstTxWarp>
          </a:bodyPr>
          <a:lstStyle>
            <a:lvl1pPr defTabSz="935890">
              <a:buClrTx/>
              <a:buSzTx/>
              <a:buFontTx/>
              <a:buNone/>
              <a:defRPr sz="13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090" y="8830313"/>
            <a:ext cx="3037735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28" tIns="46765" rIns="93528" bIns="46765" numCol="1" anchor="b" anchorCtr="0" compatLnSpc="1">
            <a:prstTxWarp prst="textNoShape">
              <a:avLst/>
            </a:prstTxWarp>
          </a:bodyPr>
          <a:lstStyle>
            <a:lvl1pPr algn="r" defTabSz="935890">
              <a:buClrTx/>
              <a:buSzTx/>
              <a:buFontTx/>
              <a:buNone/>
              <a:defRPr sz="1300" b="0"/>
            </a:lvl1pPr>
          </a:lstStyle>
          <a:p>
            <a:fld id="{06A72FA9-2FC6-45AE-BF4A-4AE0E1664C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09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0C5FC-19A0-4C90-BB3D-D75ECBF05994}" type="slidenum">
              <a:rPr lang="en-US"/>
              <a:pPr/>
              <a:t>1</a:t>
            </a:fld>
            <a:endParaRPr lang="en-US"/>
          </a:p>
        </p:txBody>
      </p:sp>
      <p:sp>
        <p:nvSpPr>
          <p:cNvPr id="105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49788" cy="3487738"/>
          </a:xfrm>
          <a:ln/>
        </p:spPr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994" y="4416742"/>
            <a:ext cx="5606418" cy="418369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B9C63-D11A-1624-EAB9-CCA02D9B7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13B9FA0-A5DF-A24A-50D4-6FB3920C7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DB83CFD-69C0-E93C-9BC3-4D387ED2F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C146EDE-C89D-B700-2428-98BDB0FBE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5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76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1853E-7DDF-5A14-0813-001CD1881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1A51A1B-3A6E-1EFF-E33D-3745769D2F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823BF25-362B-1547-12C0-EBA1A7A711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DCD28C97-712F-A259-8579-C3243A792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89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6BDCC-3C2D-0393-41BF-A48114A74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85BCC3E-9361-A771-6B30-75C7917E1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7ABE1CD-A20F-722A-4C7D-E774BC7346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CFD06A-E940-4882-3671-E723E9588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64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F27A0-3E98-34F6-0E0B-ED1EED6F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A2F2194-FFFF-DD7B-CAF2-F044187AD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626D4BA-33B0-FAD7-17FB-C7BD82E24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B6979B9-34D2-E436-FA99-FB6304755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63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05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8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6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02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3A245-5C8C-D476-D59A-CE813A0EE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44EEC44-6492-3BD4-C22C-A98CAE30A9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0C0C862-B549-FA87-6FE4-FD36A4A799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9722DD5-8487-7C65-8A94-32757D99C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82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6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F27A0-3E98-34F6-0E0B-ED1EED6F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A2F2194-FFFF-DD7B-CAF2-F044187AD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626D4BA-33B0-FAD7-17FB-C7BD82E24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B6979B9-34D2-E436-FA99-FB6304755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28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F27A0-3E98-34F6-0E0B-ED1EED6F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A2F2194-FFFF-DD7B-CAF2-F044187AD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626D4BA-33B0-FAD7-17FB-C7BD82E24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B6979B9-34D2-E436-FA99-FB6304755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43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12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13139" indent="-274283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97137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35992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74845" indent="-219428" defTabSz="927994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413701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852554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291408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730262" indent="-219428" defTabSz="927994" eaLnBrk="0" fontAlgn="base" hangingPunct="0"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279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F9FBC9-00F4-4659-A677-2003F3127F1D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79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9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C5AA-37A0-4200-AB39-7D82698EC456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FB1A-581F-4E9B-8464-9B29AF436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7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C3F2-E51C-4206-88CA-A2CC0A55C9BC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9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6FC2-8930-4CE6-B785-ACC00696A8F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35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C6F3-FDBB-44FD-96C9-743622846C86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9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36EC-D827-4F33-A1B5-628E75B03C3B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9436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B99C-E45B-4E62-BFFD-AC6331EE6EAF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89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4C7-41D3-49E6-A94C-8317A9EBFE8F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65F8-213A-464B-B50C-0A7CD3B541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2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1374-4BD3-4629-BC77-690E237E1895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BEA-EB4F-4B13-B050-C5510DF44B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14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A1D93-DD4C-4655-A9A6-410F7C07A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D0C52-BE57-497A-8A31-DC7E2A1A0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AEED3-41D4-4E89-9DC0-23724FC7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3BE7-5F84-49FA-BC2B-6703E1B1C91D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A5C35-66E3-4FBC-B863-9B49940A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DE151-70FB-477B-BCBE-FA782075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FB1A-581F-4E9B-8464-9B29AF436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8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40184-A804-4281-9ED0-2898DB80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834-CE84-4DDC-BFBD-A3267D27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E216E-86CA-4B0C-A1E7-D905A896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3EA-055D-4BEC-98D2-DC91F0B8B119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507A2-5FF7-461A-8D28-98437499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49669-5A1A-4397-B824-1EA00D932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99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CFCB-1E0E-4A1A-93D3-52B7EBB6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669F1-605E-4339-8863-60ABA5214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BC2E5-FC16-4323-A87F-C13D4BA9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FFD0-01FC-4666-AE61-5BBD91D72F0E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F8711-9794-47AF-849E-7E52421A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17C09-4232-409B-ADB9-61ACEB3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A0B7-6307-4883-8A89-474DEEDA3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3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1DC-94BB-49F0-B400-75AB63721442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75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DFF17-617C-4364-8A08-8C3B26A93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0004-AD32-4434-ABF1-CD5BA88AE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9C48F-0B59-49BE-89F6-8784992F1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A1BD2-862D-480C-A3E0-AB444EF1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5507-051B-451E-A592-915703EBC9A0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F293F-7DD1-4D51-B2FE-B6B798C25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A8EDD-E321-4ACF-BFF7-9AC85223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7E43-BAE9-42CE-B4E0-B5DB49007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8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2602-06F5-4FF8-A4DE-342D2C37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CAC15-4056-4902-9EC2-A23F89BD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CEFF-0F71-42C5-968D-EA06D15DE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C6CBD-21A5-4A38-8E93-3707B5D8A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B68DE-802E-4117-9713-96F776C9F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362659-D1CD-4F89-8E55-C6089E3E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FF4-7C9F-4B32-A216-7D1E5A2FCE5A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91168B-8493-4C1F-9683-9FB1F5CE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A3760-9DF7-4BA8-9BC6-71113C4A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7602-CE80-45A7-8CFD-95F3E3936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46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5759-7BA3-4C80-BD7E-E2EBFF1B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E624F-4913-47C2-B29F-38866D6D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54C2-3710-47DD-B538-D85A6A3F5B88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253D8-711F-4BD2-909D-40F2D427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4A8A3-49B0-46B3-9818-525FB9B5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998D-E35C-4E90-B968-F2B8B1498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65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5754E3-5921-4079-B732-21EC1BAA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7C0F-B878-46BA-8ACC-F84DE3DB76B9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B482B4-2E22-45AB-90C0-22B7339C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62772-69A9-4CD9-AD12-308D3B37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5D9D-2DB8-4949-8053-6B942D73ED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20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C277-4147-443B-AE85-82326178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0281F-8DD3-4991-ACB5-0311F7920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FDD04-B74E-4FF7-9C2B-5EFD28654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8CB88-03CB-4C25-9308-37E35091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8054-BDDB-4C0E-91AF-69FCE5EE4E39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1690E-5F61-4AA1-8FDF-1884EF26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6D64E-4A4C-4FD8-B0A4-5183DC9A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BF3C-6BE6-4A1B-AD60-D956CD862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177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6E44-E4DB-42DE-830D-38A63CF53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30908-C645-4F0B-BCD6-2562CF136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E040A-E22F-4CFF-A33A-B800D968B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6B528-5F8E-4BDB-906F-D6294CA0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1322-536B-4FDA-AC05-9C32C5742B2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1D8BC-6E4D-40DB-BD4C-A8EBA33D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BB1F3-39AB-49AF-9316-6D17CD94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0F86-ED22-4B56-BA78-D1C53905F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85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8FEE-C0D5-4805-95D3-5F7952635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5B1F4E-B442-41B0-8D6A-A0AA62895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0BDA8-E665-4F42-965E-B2AB47AF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164A-FF01-4C5B-9A3B-FD50FEF77C6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52D48-F8C8-4755-A6F4-C9CBAABB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C0843-8A4D-4387-AA22-2B8E479E8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65F8-213A-464B-B50C-0A7CD3B541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252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94EE5C-66CF-44B7-904B-F261E03AD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64634-8623-41B5-B5D8-5AD62C6FE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3B068-0A80-4009-9B62-F21D67D60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6032-28F0-4C27-B55F-46551CF9F476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31DEA-4D8B-4A2B-A7AF-4FF120AF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CBC84-4564-4DAA-9267-19E1F2FF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BEA-EB4F-4B13-B050-C5510DF44B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1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081F-3938-42F4-BBE6-4EF5B4DE4D4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A0B7-6307-4883-8A89-474DEEDA3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4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4A-CD21-4B34-B09E-A91893BBF94B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7E43-BAE9-42CE-B4E0-B5DB49007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9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D79-8C49-418B-9145-DCCCB1758869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7602-CE80-45A7-8CFD-95F3E3936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7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7532-7949-40D6-B03F-585368C5580D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998D-E35C-4E90-B968-F2B8B1498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9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C7DB-CD27-4BB0-9F74-1068BC2FB288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5D9D-2DB8-4949-8053-6B942D73ED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583E-D900-43F1-9D1B-AE90AA240F54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3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6DB2-FF67-4A1E-8304-1FD368FAF029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0F86-ED22-4B56-BA78-D1C53905F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3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AE4AB-B8AF-472C-9F5F-43C2173E1854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3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BD79D-258A-4626-83D1-64CF3F148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D7912-B8D8-45F5-914E-2553967D2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B5E6D-2A32-48DC-BCC7-40F6CEE0D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E26F-E418-460F-90CB-7FBE9C6BCB2D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B5A2A-0A2B-4AAA-8938-0004B7357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F6E74-43D1-49B7-A388-32C69F1B6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2812-AA97-4478-8F24-B091316F6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7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958" y="-21777"/>
            <a:ext cx="9159832" cy="6902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956039-CDBA-4C91-BA63-32373DC8A9EA}"/>
              </a:ext>
            </a:extLst>
          </p:cNvPr>
          <p:cNvSpPr/>
          <p:nvPr/>
        </p:nvSpPr>
        <p:spPr>
          <a:xfrm>
            <a:off x="0" y="1447800"/>
            <a:ext cx="9155874" cy="4313506"/>
          </a:xfrm>
          <a:prstGeom prst="rect">
            <a:avLst/>
          </a:prstGeom>
          <a:solidFill>
            <a:srgbClr val="77C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821" name="Line 5"/>
          <p:cNvSpPr>
            <a:spLocks noChangeShapeType="1"/>
          </p:cNvSpPr>
          <p:nvPr/>
        </p:nvSpPr>
        <p:spPr bwMode="auto">
          <a:xfrm>
            <a:off x="0" y="5738884"/>
            <a:ext cx="9163790" cy="9450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8823" name="Rectangle 7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69448"/>
            <a:ext cx="9147958" cy="57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75000"/>
              <a:buFont typeface="Wingdings" pitchFamily="2" charset="2"/>
              <a:buChar char="•"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8833" name="Text Box 17"/>
          <p:cNvSpPr txBox="1">
            <a:spLocks noChangeArrowheads="1"/>
          </p:cNvSpPr>
          <p:nvPr/>
        </p:nvSpPr>
        <p:spPr bwMode="auto">
          <a:xfrm>
            <a:off x="143719" y="1602727"/>
            <a:ext cx="88446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Water Rate Study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Recommendations</a:t>
            </a:r>
          </a:p>
        </p:txBody>
      </p:sp>
      <p:sp>
        <p:nvSpPr>
          <p:cNvPr id="1058834" name="Text Box 18"/>
          <p:cNvSpPr txBox="1">
            <a:spLocks noChangeArrowheads="1"/>
          </p:cNvSpPr>
          <p:nvPr/>
        </p:nvSpPr>
        <p:spPr bwMode="auto">
          <a:xfrm>
            <a:off x="-7916" y="4666505"/>
            <a:ext cx="916379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2500" b="1" dirty="0">
                <a:solidFill>
                  <a:schemeClr val="bg1"/>
                </a:solidFill>
              </a:rPr>
              <a:t>Board Meeting</a:t>
            </a:r>
          </a:p>
          <a:p>
            <a:pPr algn="ctr">
              <a:buFont typeface="Wingdings" pitchFamily="2" charset="2"/>
              <a:buNone/>
            </a:pPr>
            <a:r>
              <a:rPr lang="en-US" sz="2500" b="1" dirty="0">
                <a:solidFill>
                  <a:schemeClr val="bg1"/>
                </a:solidFill>
              </a:rPr>
              <a:t>April 9, 2024</a:t>
            </a:r>
          </a:p>
        </p:txBody>
      </p:sp>
      <p:grpSp>
        <p:nvGrpSpPr>
          <p:cNvPr id="26" name="Group 7">
            <a:extLst>
              <a:ext uri="{FF2B5EF4-FFF2-40B4-BE49-F238E27FC236}">
                <a16:creationId xmlns:a16="http://schemas.microsoft.com/office/drawing/2014/main" id="{9EB75FE4-9926-4B01-BE95-7872C6809C39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5998682"/>
            <a:ext cx="2007658" cy="571501"/>
            <a:chOff x="277" y="1383"/>
            <a:chExt cx="1897" cy="360"/>
          </a:xfrm>
        </p:grpSpPr>
        <p:sp>
          <p:nvSpPr>
            <p:cNvPr id="28" name="Text Box 8">
              <a:extLst>
                <a:ext uri="{FF2B5EF4-FFF2-40B4-BE49-F238E27FC236}">
                  <a16:creationId xmlns:a16="http://schemas.microsoft.com/office/drawing/2014/main" id="{BA8FCA77-2465-48C7-ABF0-CCDADB499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" y="1383"/>
              <a:ext cx="172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buNone/>
              </a:pPr>
              <a:r>
                <a:rPr lang="en-US" sz="1600" b="0" dirty="0">
                  <a:solidFill>
                    <a:srgbClr val="1C2744"/>
                  </a:solidFill>
                  <a:latin typeface="Gill Sans MT" panose="020B0502020104020203" pitchFamily="34" charset="0"/>
                </a:rPr>
                <a:t>Alison Lechowicz</a:t>
              </a:r>
              <a:endParaRPr lang="en-US" sz="1300" b="0" dirty="0">
                <a:solidFill>
                  <a:srgbClr val="1C2744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4B60D4FC-9F57-47EE-B34E-36776F1CDB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" y="1559"/>
              <a:ext cx="188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buNone/>
              </a:pPr>
              <a:r>
                <a:rPr lang="en-US" sz="1300" b="0" dirty="0">
                  <a:solidFill>
                    <a:srgbClr val="1C2744"/>
                  </a:solidFill>
                  <a:latin typeface="Gill Sans MT" panose="020B0502020104020203" pitchFamily="34" charset="0"/>
                </a:rPr>
                <a:t>Project Manager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8D5871C-DFF5-4AE1-A056-2F4A9131B0AD}"/>
              </a:ext>
            </a:extLst>
          </p:cNvPr>
          <p:cNvGrpSpPr/>
          <p:nvPr/>
        </p:nvGrpSpPr>
        <p:grpSpPr>
          <a:xfrm>
            <a:off x="278342" y="5942989"/>
            <a:ext cx="3551082" cy="785893"/>
            <a:chOff x="0" y="10633"/>
            <a:chExt cx="3551068" cy="78613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226C26AD-474F-4C21-81BD-C17AD161A4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45" r="30734" b="39159"/>
            <a:stretch/>
          </p:blipFill>
          <p:spPr bwMode="auto">
            <a:xfrm>
              <a:off x="0" y="10633"/>
              <a:ext cx="769620" cy="78613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E95662B3-5756-4FA0-BEB6-803D1BD956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" t="75548" r="-18" b="-1677"/>
            <a:stretch/>
          </p:blipFill>
          <p:spPr bwMode="auto">
            <a:xfrm>
              <a:off x="946298" y="180754"/>
              <a:ext cx="2604770" cy="4356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E0CDB5E-C22E-4C28-8F6B-DFBECFA4B41D}"/>
              </a:ext>
            </a:extLst>
          </p:cNvPr>
          <p:cNvSpPr/>
          <p:nvPr/>
        </p:nvSpPr>
        <p:spPr>
          <a:xfrm>
            <a:off x="-7916" y="-82744"/>
            <a:ext cx="9171706" cy="1530544"/>
          </a:xfrm>
          <a:prstGeom prst="rect">
            <a:avLst/>
          </a:prstGeom>
          <a:solidFill>
            <a:srgbClr val="1C3E60"/>
          </a:solidFill>
          <a:ln>
            <a:solidFill>
              <a:srgbClr val="1C3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98AA64B6-19F9-43FB-B2E1-E08087252D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48765"/>
            <a:ext cx="9144000" cy="0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69F20E-5E1A-4E6F-B6C8-7FC4EC74A736}"/>
              </a:ext>
            </a:extLst>
          </p:cNvPr>
          <p:cNvSpPr txBox="1"/>
          <p:nvPr/>
        </p:nvSpPr>
        <p:spPr>
          <a:xfrm>
            <a:off x="15832" y="95005"/>
            <a:ext cx="9140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Gill Sans MT" panose="020B0502020104020203" pitchFamily="34" charset="0"/>
              </a:rPr>
              <a:t>CHRISTIAN VALLEY PARK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Gill Sans MT" panose="020B0502020104020203" pitchFamily="34" charset="0"/>
              </a:rPr>
              <a:t>COMMUNITY SERVICES DISTRICT</a:t>
            </a:r>
          </a:p>
        </p:txBody>
      </p:sp>
      <p:pic>
        <p:nvPicPr>
          <p:cNvPr id="2050" name="Picture 2" descr="CVPCSD Proposed Road Sign Design 2023 - Christian Valley Park, CSD">
            <a:extLst>
              <a:ext uri="{FF2B5EF4-FFF2-40B4-BE49-F238E27FC236}">
                <a16:creationId xmlns:a16="http://schemas.microsoft.com/office/drawing/2014/main" id="{69E89FE0-3410-37D7-64F8-0234B56447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t="4639" r="3846" b="1879"/>
          <a:stretch/>
        </p:blipFill>
        <p:spPr bwMode="auto">
          <a:xfrm>
            <a:off x="3423063" y="2771170"/>
            <a:ext cx="2286000" cy="172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74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23696-5B44-4F42-AA71-10115D3F1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8248CAA3-5E93-D5B4-3260-540D7DE293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2A04862-9361-31D0-762B-142DBCB47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ED1EE7-95DE-18CE-93F3-199C3CB75397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66388"/>
            <a:ext cx="7575550" cy="671812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Fixed Charge Survey (current &amp; FY25)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B455CB-2F80-3753-A921-05D0C5D3918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47C658-069D-A856-5B43-24FF34C1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050474-3CF3-FEC2-E1F7-8DB17913A8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83" y="1102646"/>
            <a:ext cx="8239833" cy="514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96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66388"/>
            <a:ext cx="7575550" cy="671812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Usage Charge Survey (current &amp; FY25)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863BD7-ED14-25BD-3FD3-73CDBC30C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70" y="1099323"/>
            <a:ext cx="8297579" cy="51754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229B5A-15E9-4C1A-B3B0-DDFD0A5530E2}"/>
              </a:ext>
            </a:extLst>
          </p:cNvPr>
          <p:cNvSpPr txBox="1"/>
          <p:nvPr/>
        </p:nvSpPr>
        <p:spPr>
          <a:xfrm>
            <a:off x="6629400" y="5997820"/>
            <a:ext cx="3532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+ Tiered water rate structure</a:t>
            </a:r>
          </a:p>
        </p:txBody>
      </p:sp>
    </p:spTree>
    <p:extLst>
      <p:ext uri="{BB962C8B-B14F-4D97-AF65-F5344CB8AC3E}">
        <p14:creationId xmlns:p14="http://schemas.microsoft.com/office/powerpoint/2010/main" val="1548176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F8082-93A6-7E16-9F59-A14700C3F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0B60E445-C62D-0B73-E803-B4512BA26A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A6D26007-57EB-84A6-0A73-0FE64B5C3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1B4277-50E9-CCE1-DA4F-BA4D41095F60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66388"/>
            <a:ext cx="7575550" cy="671812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Water Rate Survey (current &amp; FY25)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E636D35-D4EA-EC29-D8B5-DC9C407A12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4A1A1F-27C7-5C58-8B68-6C15F0F7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599897-8B17-D1E9-EA2E-443C3BEC4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256" y="1066800"/>
            <a:ext cx="6935961" cy="548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29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79B77-08F7-CC5E-3C6A-D0960CAC6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A37DB2CA-200C-9EB3-C809-C124FE96FD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FBF242F-781A-6FA7-B97E-B393CBFA9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5C9B24-F415-AF0A-C852-4D57F964E4C1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66388"/>
            <a:ext cx="7575550" cy="671812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CVPCSD five year bill summary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505788-CD86-AB01-3B1A-54F8E16268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21414D-47AE-2330-5DF7-B45BE530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44FEA2-B300-2A16-A2F5-D55A3C7A0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6" y="1066800"/>
            <a:ext cx="8276728" cy="516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9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E0711-5E28-7D27-DBCA-6A8DC83CD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4B3B26D2-88DE-C110-E606-09968A3CE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277B551-94E8-1288-9FEF-63A798A5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922D20-D0C4-7EF7-329C-BF9E52D5CAA1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90161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Rate </a:t>
            </a: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Plan Continued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1F150B-7231-126F-6BFD-0B9FCBDF1B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3BFF0E-9264-C488-550B-22F9645F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051F841-9507-E330-6236-75FE2B2C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38" y="1295400"/>
            <a:ext cx="8243612" cy="47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July 1</a:t>
            </a: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of years 2025 to 2028</a:t>
            </a:r>
            <a:endParaRPr lang="en-US" sz="18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fixed and usage charges will be increased by the annual change in the Consumer Price Index (CPI), a common measure of inflation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Minimum increase of 3% annually and a m</a:t>
            </a:r>
            <a:r>
              <a:rPr lang="en-US" sz="1400" kern="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aximum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increase of 10% (recommended for Prop 218 compliance so ratepayers know the potential high end of future charges)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As inflation changes from year to year, the District’s cost of providing water service also increases such as the cost of chemicals, electricity, materials, and supplies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CPI increase is not intended to generate excess funds but instead keep up with actual costs to avoid future deficits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4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8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0037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1905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56865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Tentative Rate Study Schedule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DB44137-01EA-4916-849D-CA1953F95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50" y="1372612"/>
            <a:ext cx="8000434" cy="475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6BC41AB-904D-4F5E-AE13-347B11A4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88" y="1524002"/>
            <a:ext cx="8725812" cy="363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April 9: Present final report; Board votes to initiate Prop 218 process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April 26: Mail notice of public hearing w/ ratepayer outreach meeting info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Late April: internal meeting to plan for ratepayer outreach meeting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May 7: Ratepayer outreach meeting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June 11: Proposition 218 Public Hearing (47 days later)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July 1, 2024: New rates go into effect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8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1905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8" y="188987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Discussion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5812B9-6D5D-4FF9-ADAD-7FC3E57195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3759096" y="2596631"/>
            <a:ext cx="1616281" cy="16504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1EBACF-F0FA-4B87-B97A-18D15828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5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1905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3814" y="189489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Background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DB44137-01EA-4916-849D-CA1953F95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50" y="1372612"/>
            <a:ext cx="8000434" cy="475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6BC41AB-904D-4F5E-AE13-347B11A4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80" y="1544769"/>
            <a:ext cx="8361784" cy="415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Water service is self-supported by water rates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Other revenues include hookup fees, standby fees, and interest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Gayle Loop property taxes pay off the Gayle Loop debt</a:t>
            </a:r>
          </a:p>
          <a:p>
            <a:pPr lvl="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Rate study will cover a 5-year period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First rate increase effective July 1, 2024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Subsequent increases will go into effect on July 1 of 2025, 2026, 2027, 2028</a:t>
            </a:r>
          </a:p>
          <a:p>
            <a:pPr marL="342900" lvl="1" indent="-34290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water service to 632 customers</a:t>
            </a:r>
          </a:p>
          <a:p>
            <a:pPr marL="342900" lvl="1" indent="-34290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 purchases raw water from the Placer County Water Agency (PCWA) and receives water from the Bowman canal system</a:t>
            </a:r>
            <a:endParaRPr lang="en-US" sz="22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1905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9525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2703" y="222710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Current Quarterly Water Rates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3F023A-0FFB-4E6B-920A-8AC7102B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E2CF9C-B243-F50E-AC70-3E90794D6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65695"/>
              </p:ext>
            </p:extLst>
          </p:nvPr>
        </p:nvGraphicFramePr>
        <p:xfrm>
          <a:off x="2286000" y="1399610"/>
          <a:ext cx="4273408" cy="4058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63672795"/>
                    </a:ext>
                  </a:extLst>
                </a:gridCol>
                <a:gridCol w="2444608">
                  <a:extLst>
                    <a:ext uri="{9D8B030D-6E8A-4147-A177-3AD203B41FA5}">
                      <a16:colId xmlns:a16="http://schemas.microsoft.com/office/drawing/2014/main" val="1000860355"/>
                    </a:ext>
                  </a:extLst>
                </a:gridCol>
              </a:tblGrid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Meter Size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Quarterly </a:t>
                      </a: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Service Charge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6562778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3/4"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$179.37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0245245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$298.98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9845143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1-1/2"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$597.96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7215752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2"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$956.73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985621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3"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$1,793.85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3999071"/>
                  </a:ext>
                </a:extLst>
              </a:tr>
              <a:tr h="3936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4"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6990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$2,989.74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3915920"/>
                  </a:ext>
                </a:extLst>
              </a:tr>
              <a:tr h="405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9320015"/>
                  </a:ext>
                </a:extLst>
              </a:tr>
              <a:tr h="40535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Usage Charge ($/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ccf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)</a:t>
                      </a:r>
                      <a:endParaRPr lang="en-US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                      $1.28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469791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0079E391-A5A2-0642-705D-68FEB6825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04458"/>
            <a:ext cx="4724400" cy="407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1 </a:t>
            </a:r>
            <a:r>
              <a:rPr lang="en-US" sz="2000" kern="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ccf</a:t>
            </a: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= 1 hundred cubic feet = 748 gallons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790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297EB-BA62-250E-0A44-BD40DE101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75FC4B81-0D36-3533-923F-E3755BFF45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8" name="Line 9">
            <a:extLst>
              <a:ext uri="{FF2B5EF4-FFF2-40B4-BE49-F238E27FC236}">
                <a16:creationId xmlns:a16="http://schemas.microsoft.com/office/drawing/2014/main" id="{1F145E03-CB80-3FEA-F491-ABE098F32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1905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336484A-530F-6F94-3C28-6FDFF19EC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0BE555-FAF5-5945-E757-CA26A300402D}"/>
              </a:ext>
            </a:extLst>
          </p:cNvPr>
          <p:cNvSpPr txBox="1">
            <a:spLocks noChangeArrowheads="1"/>
          </p:cNvSpPr>
          <p:nvPr/>
        </p:nvSpPr>
        <p:spPr>
          <a:xfrm>
            <a:off x="1142703" y="222710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Example Bills – ¾” Single Family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A59CB6-7359-CF98-5B39-C266159B73A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D55462-2A2E-390D-9E8F-062F83AE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558C68-8C1B-985E-A8E8-3167F2128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478683"/>
              </p:ext>
            </p:extLst>
          </p:nvPr>
        </p:nvGraphicFramePr>
        <p:xfrm>
          <a:off x="728472" y="2852817"/>
          <a:ext cx="7620000" cy="3021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140196002"/>
                    </a:ext>
                  </a:extLst>
                </a:gridCol>
                <a:gridCol w="2888322">
                  <a:extLst>
                    <a:ext uri="{9D8B030D-6E8A-4147-A177-3AD203B41FA5}">
                      <a16:colId xmlns:a16="http://schemas.microsoft.com/office/drawing/2014/main" val="2865402187"/>
                    </a:ext>
                  </a:extLst>
                </a:gridCol>
                <a:gridCol w="2091861">
                  <a:extLst>
                    <a:ext uri="{9D8B030D-6E8A-4147-A177-3AD203B41FA5}">
                      <a16:colId xmlns:a16="http://schemas.microsoft.com/office/drawing/2014/main" val="2596912748"/>
                    </a:ext>
                  </a:extLst>
                </a:gridCol>
                <a:gridCol w="1344417">
                  <a:extLst>
                    <a:ext uri="{9D8B030D-6E8A-4147-A177-3AD203B41FA5}">
                      <a16:colId xmlns:a16="http://schemas.microsoft.com/office/drawing/2014/main" val="3834180134"/>
                    </a:ext>
                  </a:extLst>
                </a:gridCol>
              </a:tblGrid>
              <a:tr h="73376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Quarter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Average Water Use (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ccf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Quarterly Bill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9172196"/>
                  </a:ext>
                </a:extLst>
              </a:tr>
              <a:tr h="409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Jan through Mar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25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$211.37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95306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Apr through Jun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64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$261.29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344155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Jul through Sep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$318.89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3472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Oct through Dec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39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$229.29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6347139"/>
                  </a:ext>
                </a:extLst>
              </a:tr>
              <a:tr h="227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5676930"/>
                  </a:ext>
                </a:extLst>
              </a:tr>
              <a:tr h="340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$254.89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6918009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521DF9CC-799C-BC6D-493F-950DB45C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80" y="1544769"/>
            <a:ext cx="8361784" cy="1350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Fixed fee of $179.37 per quarter</a:t>
            </a:r>
          </a:p>
          <a:p>
            <a:pPr marL="342900" lvl="1" indent="-342900" defTabSz="914400">
              <a:spcBef>
                <a:spcPts val="15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Plus water usage: $1.28 X </a:t>
            </a:r>
            <a:r>
              <a:rPr lang="en-US" sz="2200" kern="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ccf</a:t>
            </a:r>
            <a:r>
              <a:rPr lang="en-US" sz="22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of use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3705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90161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Water Fund Financial Overview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DB44137-01EA-4916-849D-CA1953F95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70" y="1334146"/>
            <a:ext cx="3264200" cy="691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None/>
              <a:defRPr/>
            </a:pPr>
            <a:r>
              <a:rPr lang="en-US" sz="20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Projected 2023/24 Financials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6BC41AB-904D-4F5E-AE13-347B11A4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207" y="765830"/>
            <a:ext cx="5103937" cy="331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8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Strong estimated reserves at end of FY2024 of about $927,000 of nonrestricted funds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Upcoming Cost of Service Increases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Inflationary cost increases for most operating expenses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Increase in water plant maintenance from $19,000 to $25,000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$80,000 + inflation for annual water line repairs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+$14,000/year set aside for the loan reserve requirement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Up to +$45,000/year in high priority capital projects (media replacements, valve replacements, and professional services)</a:t>
            </a:r>
          </a:p>
          <a:p>
            <a:pPr lvl="1" indent="-342900"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Target a debt coverage ratio of 1.25x on existing debt obligations to maintain a strong credit rating</a:t>
            </a:r>
          </a:p>
          <a:p>
            <a:pPr defTabSz="914400">
              <a:spcBef>
                <a:spcPts val="12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Potential additional needed funding of $1M of pipe replacements: Steel portion of the 8” Allen replacement and 6” Witt Road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D198C1-7FCD-E468-6C79-6A924E6EC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70" y="1880868"/>
            <a:ext cx="3467944" cy="431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6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E0711-5E28-7D27-DBCA-6A8DC83CD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4B3B26D2-88DE-C110-E606-09968A3CE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277B551-94E8-1288-9FEF-63A798A5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922D20-D0C4-7EF7-329C-BF9E52D5CAA1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90161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Rate </a:t>
            </a: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Plan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1F150B-7231-126F-6BFD-0B9FCBDF1B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3BFF0E-9264-C488-550B-22F9645F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051F841-9507-E330-6236-75FE2B2C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38" y="1295400"/>
            <a:ext cx="8243612" cy="47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23% increase July 1, 2024 to “course correct” the utility’s financials</a:t>
            </a:r>
          </a:p>
          <a:p>
            <a:pPr lvl="1" indent="-34290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Meet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operating and debt service costs</a:t>
            </a:r>
          </a:p>
          <a:p>
            <a:pPr lvl="1" indent="-34290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Fund high priority valve replacements, media filters, pipeline breaks, and associated professional services costs over the next five years</a:t>
            </a:r>
          </a:p>
          <a:p>
            <a:pPr lvl="1" indent="-34290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Increases to the fixed meter fees and usage rate</a:t>
            </a:r>
          </a:p>
          <a:p>
            <a:pPr lvl="1" indent="-342900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 growth assumed</a:t>
            </a:r>
          </a:p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July 1, 2025 (i.e. year 2 of the rate plan)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 a fixed capital improvement fee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Introducing the capital fee in year 2 helps phase-in rate design changes over two years and mitigate rate impacts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capital fee is intended to recover $125,000 per year over four years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Total 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capital fee revenue of $500,000 through FY2029 is equal to half of the $1M of estimated pipeline replacement costs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</a:t>
            </a:r>
            <a:r>
              <a:rPr lang="en-US" sz="1400" kern="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bsent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these capital improvements, the District would likely face costly emergency repairs and service interruptions</a:t>
            </a:r>
            <a:endParaRPr lang="en-US" sz="14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8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132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E0711-5E28-7D27-DBCA-6A8DC83CD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>
            <a:extLst>
              <a:ext uri="{FF2B5EF4-FFF2-40B4-BE49-F238E27FC236}">
                <a16:creationId xmlns:a16="http://schemas.microsoft.com/office/drawing/2014/main" id="{4B3B26D2-88DE-C110-E606-09968A3CE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3277B551-94E8-1288-9FEF-63A798A5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922D20-D0C4-7EF7-329C-BF9E52D5CAA1}"/>
              </a:ext>
            </a:extLst>
          </p:cNvPr>
          <p:cNvSpPr txBox="1">
            <a:spLocks noChangeArrowheads="1"/>
          </p:cNvSpPr>
          <p:nvPr/>
        </p:nvSpPr>
        <p:spPr>
          <a:xfrm>
            <a:off x="1148799" y="190161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C3E60"/>
                </a:solidFill>
                <a:effectLst/>
                <a:uLnTx/>
                <a:uFillTx/>
                <a:latin typeface="Franklin Gothic Medium" pitchFamily="34" charset="0"/>
                <a:ea typeface="+mj-ea"/>
                <a:cs typeface="+mj-cs"/>
              </a:rPr>
              <a:t>Rate </a:t>
            </a: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Plan Continued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1F150B-7231-126F-6BFD-0B9FCBDF1B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3BFF0E-9264-C488-550B-22F9645F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051F841-9507-E330-6236-75FE2B2C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38" y="1295400"/>
            <a:ext cx="8243612" cy="47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8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July 1</a:t>
            </a:r>
            <a:r>
              <a:rPr lang="en-US" sz="18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of years 2025 to 2028</a:t>
            </a:r>
            <a:endParaRPr lang="en-US" sz="18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fixed and usage charges will be increased by the annual change in the Consumer Price Index (CPI), a common measure of inflation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noProof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Minimum increase of 3% annually and a m</a:t>
            </a:r>
            <a:r>
              <a:rPr lang="en-US" sz="1400" kern="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aximum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increase of 10% (recommended for Prop 218 compliance so ratepayers know the potential high end of future charges)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As inflation changes from year to year, the District’s cost of providing water service also increases such as the cost of chemicals, electricity, materials, and supplies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CPI increase is not intended to generate excess funds but instead keep up with actual costs to avoid future deficits</a:t>
            </a:r>
          </a:p>
          <a:p>
            <a:pPr lvl="1"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4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defTabSz="914400">
              <a:spcBef>
                <a:spcPts val="1000"/>
              </a:spcBef>
              <a:spcAft>
                <a:spcPts val="0"/>
              </a:spcAft>
              <a:buClr>
                <a:srgbClr val="E7E6E6"/>
              </a:buClr>
              <a:buFont typeface="Wingdings" pitchFamily="2" charset="2"/>
              <a:buChar char="§"/>
              <a:defRPr/>
            </a:pPr>
            <a:endParaRPr lang="en-US" sz="1800" kern="0" noProof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56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56865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Quarterly Water Rates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4E07DF-6A68-4578-7869-FC5AA761B2AD}"/>
              </a:ext>
            </a:extLst>
          </p:cNvPr>
          <p:cNvSpPr/>
          <p:nvPr/>
        </p:nvSpPr>
        <p:spPr>
          <a:xfrm>
            <a:off x="3938946" y="4419600"/>
            <a:ext cx="609600" cy="593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5246C8-94FA-DA61-6590-BB1B8807E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61725"/>
              </p:ext>
            </p:extLst>
          </p:nvPr>
        </p:nvGraphicFramePr>
        <p:xfrm>
          <a:off x="628650" y="1278933"/>
          <a:ext cx="7772400" cy="5134304"/>
        </p:xfrm>
        <a:graphic>
          <a:graphicData uri="http://schemas.openxmlformats.org/drawingml/2006/table">
            <a:tbl>
              <a:tblPr firstRow="1" firstCol="1" bandRow="1"/>
              <a:tblGrid>
                <a:gridCol w="1272898">
                  <a:extLst>
                    <a:ext uri="{9D8B030D-6E8A-4147-A177-3AD203B41FA5}">
                      <a16:colId xmlns:a16="http://schemas.microsoft.com/office/drawing/2014/main" val="809245227"/>
                    </a:ext>
                  </a:extLst>
                </a:gridCol>
                <a:gridCol w="885629">
                  <a:extLst>
                    <a:ext uri="{9D8B030D-6E8A-4147-A177-3AD203B41FA5}">
                      <a16:colId xmlns:a16="http://schemas.microsoft.com/office/drawing/2014/main" val="3562298680"/>
                    </a:ext>
                  </a:extLst>
                </a:gridCol>
                <a:gridCol w="1184183">
                  <a:extLst>
                    <a:ext uri="{9D8B030D-6E8A-4147-A177-3AD203B41FA5}">
                      <a16:colId xmlns:a16="http://schemas.microsoft.com/office/drawing/2014/main" val="641093519"/>
                    </a:ext>
                  </a:extLst>
                </a:gridCol>
                <a:gridCol w="1097008">
                  <a:extLst>
                    <a:ext uri="{9D8B030D-6E8A-4147-A177-3AD203B41FA5}">
                      <a16:colId xmlns:a16="http://schemas.microsoft.com/office/drawing/2014/main" val="1439512769"/>
                    </a:ext>
                  </a:extLst>
                </a:gridCol>
                <a:gridCol w="1110894">
                  <a:extLst>
                    <a:ext uri="{9D8B030D-6E8A-4147-A177-3AD203B41FA5}">
                      <a16:colId xmlns:a16="http://schemas.microsoft.com/office/drawing/2014/main" val="2180385857"/>
                    </a:ext>
                  </a:extLst>
                </a:gridCol>
                <a:gridCol w="1110894">
                  <a:extLst>
                    <a:ext uri="{9D8B030D-6E8A-4147-A177-3AD203B41FA5}">
                      <a16:colId xmlns:a16="http://schemas.microsoft.com/office/drawing/2014/main" val="1956472024"/>
                    </a:ext>
                  </a:extLst>
                </a:gridCol>
                <a:gridCol w="1110894">
                  <a:extLst>
                    <a:ext uri="{9D8B030D-6E8A-4147-A177-3AD203B41FA5}">
                      <a16:colId xmlns:a16="http://schemas.microsoft.com/office/drawing/2014/main" val="3183352639"/>
                    </a:ext>
                  </a:extLst>
                </a:gridCol>
              </a:tblGrid>
              <a:tr h="28800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Meter Size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606362"/>
                  </a:ext>
                </a:extLst>
              </a:tr>
              <a:tr h="288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74791"/>
                  </a:ext>
                </a:extLst>
              </a:tr>
              <a:tr h="282825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BASE FIXED CHARGE PER QUARTER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8222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3/4"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$179.37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$217.52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increased annually based on the % increase in the Consumer Price Index (CPI) or 3% whichever is greater up to a maximum of 10%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2267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$298.98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$355.85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811590"/>
                  </a:ext>
                </a:extLst>
              </a:tr>
              <a:tr h="29856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$956.73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$1,116.66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197663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17366"/>
                  </a:ext>
                </a:extLst>
              </a:tr>
              <a:tr h="288009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USAGE CHARGE (metered water use)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204419"/>
                  </a:ext>
                </a:extLst>
              </a:tr>
              <a:tr h="8745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per ccf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$1.28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$1.63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increased annually based on the % increase in the Consumer Price Index (CPI) or 3% whichever is greater up to a maximum of 10%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186628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10497"/>
                  </a:ext>
                </a:extLst>
              </a:tr>
              <a:tr h="288009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+ ADDITIONAL CAPITAL IMPROVEMENT FEE PER QUARTER (fixed charge)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94030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3/4"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43423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745384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501706"/>
                  </a:ext>
                </a:extLst>
              </a:tr>
              <a:tr h="288009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7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04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3"/>
          <p:cNvSpPr>
            <a:spLocks noChangeShapeType="1"/>
          </p:cNvSpPr>
          <p:nvPr/>
        </p:nvSpPr>
        <p:spPr bwMode="auto">
          <a:xfrm flipV="1">
            <a:off x="1588" y="1066800"/>
            <a:ext cx="9142412" cy="3175"/>
          </a:xfrm>
          <a:prstGeom prst="line">
            <a:avLst/>
          </a:prstGeom>
          <a:noFill/>
          <a:ln w="50800">
            <a:solidFill>
              <a:srgbClr val="FAD40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0"/>
            <a:ext cx="9134475" cy="6843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176FF-A332-4A02-888B-77E6CB7A9CE5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56865"/>
            <a:ext cx="7575550" cy="802351"/>
          </a:xfrm>
          <a:prstGeom prst="rect">
            <a:avLst/>
          </a:prstGeom>
          <a:noFill/>
          <a:ln/>
        </p:spPr>
        <p:txBody>
          <a:bodyPr vert="horz" lIns="92597" tIns="47140" rIns="92597" bIns="4714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3E60"/>
                </a:solidFill>
                <a:latin typeface="Franklin Gothic Medium" pitchFamily="34" charset="0"/>
              </a:rPr>
              <a:t>Quarterly Water Rates – 3% CPI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C3E60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B89510-B579-4EB0-BDD8-000CED96C6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5" r="30734" b="39159"/>
          <a:stretch/>
        </p:blipFill>
        <p:spPr bwMode="auto">
          <a:xfrm>
            <a:off x="189588" y="173323"/>
            <a:ext cx="769623" cy="7858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F6AB8-2C82-4EC2-9469-48FEF73B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8D6-B498-451C-8F58-97C84C59C70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4E07DF-6A68-4578-7869-FC5AA761B2AD}"/>
              </a:ext>
            </a:extLst>
          </p:cNvPr>
          <p:cNvSpPr/>
          <p:nvPr/>
        </p:nvSpPr>
        <p:spPr>
          <a:xfrm>
            <a:off x="3938946" y="4419600"/>
            <a:ext cx="609600" cy="593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ED9BCE-17EA-822F-A278-CF67167D8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19691"/>
              </p:ext>
            </p:extLst>
          </p:nvPr>
        </p:nvGraphicFramePr>
        <p:xfrm>
          <a:off x="628650" y="1329828"/>
          <a:ext cx="7543800" cy="4573888"/>
        </p:xfrm>
        <a:graphic>
          <a:graphicData uri="http://schemas.openxmlformats.org/drawingml/2006/table">
            <a:tbl>
              <a:tblPr firstRow="1" firstCol="1" bandRow="1"/>
              <a:tblGrid>
                <a:gridCol w="1393207">
                  <a:extLst>
                    <a:ext uri="{9D8B030D-6E8A-4147-A177-3AD203B41FA5}">
                      <a16:colId xmlns:a16="http://schemas.microsoft.com/office/drawing/2014/main" val="320380043"/>
                    </a:ext>
                  </a:extLst>
                </a:gridCol>
                <a:gridCol w="917878">
                  <a:extLst>
                    <a:ext uri="{9D8B030D-6E8A-4147-A177-3AD203B41FA5}">
                      <a16:colId xmlns:a16="http://schemas.microsoft.com/office/drawing/2014/main" val="1724343305"/>
                    </a:ext>
                  </a:extLst>
                </a:gridCol>
                <a:gridCol w="1046543">
                  <a:extLst>
                    <a:ext uri="{9D8B030D-6E8A-4147-A177-3AD203B41FA5}">
                      <a16:colId xmlns:a16="http://schemas.microsoft.com/office/drawing/2014/main" val="1832452327"/>
                    </a:ext>
                  </a:extLst>
                </a:gridCol>
                <a:gridCol w="1046543">
                  <a:extLst>
                    <a:ext uri="{9D8B030D-6E8A-4147-A177-3AD203B41FA5}">
                      <a16:colId xmlns:a16="http://schemas.microsoft.com/office/drawing/2014/main" val="2288340780"/>
                    </a:ext>
                  </a:extLst>
                </a:gridCol>
                <a:gridCol w="1046543">
                  <a:extLst>
                    <a:ext uri="{9D8B030D-6E8A-4147-A177-3AD203B41FA5}">
                      <a16:colId xmlns:a16="http://schemas.microsoft.com/office/drawing/2014/main" val="3777788564"/>
                    </a:ext>
                  </a:extLst>
                </a:gridCol>
                <a:gridCol w="1046543">
                  <a:extLst>
                    <a:ext uri="{9D8B030D-6E8A-4147-A177-3AD203B41FA5}">
                      <a16:colId xmlns:a16="http://schemas.microsoft.com/office/drawing/2014/main" val="4009529477"/>
                    </a:ext>
                  </a:extLst>
                </a:gridCol>
                <a:gridCol w="1046543">
                  <a:extLst>
                    <a:ext uri="{9D8B030D-6E8A-4147-A177-3AD203B41FA5}">
                      <a16:colId xmlns:a16="http://schemas.microsoft.com/office/drawing/2014/main" val="977015516"/>
                    </a:ext>
                  </a:extLst>
                </a:gridCol>
              </a:tblGrid>
              <a:tr h="24669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Meter Size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295730"/>
                  </a:ext>
                </a:extLst>
              </a:tr>
              <a:tr h="386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 1, 2028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29676"/>
                  </a:ext>
                </a:extLst>
              </a:tr>
              <a:tr h="246692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 FIXED CHARGE PER QUARTER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738034"/>
                  </a:ext>
                </a:extLst>
              </a:tr>
              <a:tr h="246692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Examples rates based on +3% CPI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049528"/>
                  </a:ext>
                </a:extLst>
              </a:tr>
              <a:tr h="340031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3/4"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$179.37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$217.52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$224.05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$230.77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$237.69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$244.82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834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$298.98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$355.85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$366.53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$377.53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$388.86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$400.53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835258"/>
                  </a:ext>
                </a:extLst>
              </a:tr>
              <a:tr h="38651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$956.73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$1,116.66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$1,150.16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$1,184.66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$1,220.20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$1,256.81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082791"/>
                  </a:ext>
                </a:extLst>
              </a:tr>
              <a:tr h="246692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USAGE CHARGE (metered water use)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202"/>
                  </a:ext>
                </a:extLst>
              </a:tr>
              <a:tr h="246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Examples rates based on +3% CPI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312761"/>
                  </a:ext>
                </a:extLst>
              </a:tr>
              <a:tr h="246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per ccf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$1.28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$1.63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$1.68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$1.73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$1.78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$1.83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289185"/>
                  </a:ext>
                </a:extLst>
              </a:tr>
              <a:tr h="386515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+ ADDITIONAL CAPITAL IMPROVEMENT FEE PER QUARTER (fixed charge)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216709"/>
                  </a:ext>
                </a:extLst>
              </a:tr>
              <a:tr h="26448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3/4"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1397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$48.90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237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1397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$81.51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213308"/>
                  </a:ext>
                </a:extLst>
              </a:tr>
              <a:tr h="270072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2"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1397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$0.00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$260.82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329858"/>
                  </a:ext>
                </a:extLst>
              </a:tr>
              <a:tr h="246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069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7937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32775</TotalTime>
  <Words>1252</Words>
  <Application>Microsoft Office PowerPoint</Application>
  <PresentationFormat>On-screen Show (4:3)</PresentationFormat>
  <Paragraphs>287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Franklin Gothic Medium</vt:lpstr>
      <vt:lpstr>Gill Sans MT</vt:lpstr>
      <vt:lpstr>Trebuchet MS</vt:lpstr>
      <vt:lpstr>Wingdings</vt:lpstr>
      <vt:lpstr>Wingdings 3</vt:lpstr>
      <vt:lpstr>Facet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Lechowicz &amp; Tseng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Sophia Mills</dc:creator>
  <cp:lastModifiedBy>Alison Lechowicz</cp:lastModifiedBy>
  <cp:revision>1293</cp:revision>
  <cp:lastPrinted>2024-03-06T02:40:04Z</cp:lastPrinted>
  <dcterms:created xsi:type="dcterms:W3CDTF">2006-10-17T13:08:42Z</dcterms:created>
  <dcterms:modified xsi:type="dcterms:W3CDTF">2024-03-22T14:19:37Z</dcterms:modified>
</cp:coreProperties>
</file>